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0279975" cy="42808525"/>
  <p:notesSz cx="7099300" cy="10234613"/>
  <p:defaultTextStyle>
    <a:defPPr>
      <a:defRPr lang="nl-NL"/>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3">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957" autoAdjust="0"/>
  </p:normalViewPr>
  <p:slideViewPr>
    <p:cSldViewPr>
      <p:cViewPr varScale="1">
        <p:scale>
          <a:sx n="25" d="100"/>
          <a:sy n="25" d="100"/>
        </p:scale>
        <p:origin x="5120" y="76"/>
      </p:cViewPr>
      <p:guideLst>
        <p:guide orient="horz" pos="13483"/>
        <p:guide pos="95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2270998" y="13298392"/>
            <a:ext cx="25737979" cy="9176087"/>
          </a:xfrm>
        </p:spPr>
        <p:txBody>
          <a:bodyPr/>
          <a:lstStyle/>
          <a:p>
            <a:r>
              <a:rPr lang="nl-NL"/>
              <a:t>Klik om de stijl te bewerken</a:t>
            </a:r>
          </a:p>
        </p:txBody>
      </p:sp>
      <p:sp>
        <p:nvSpPr>
          <p:cNvPr id="3" name="Ondertitel 2"/>
          <p:cNvSpPr>
            <a:spLocks noGrp="1"/>
          </p:cNvSpPr>
          <p:nvPr>
            <p:ph type="subTitle" idx="1"/>
          </p:nvPr>
        </p:nvSpPr>
        <p:spPr>
          <a:xfrm>
            <a:off x="4541996" y="24258164"/>
            <a:ext cx="21195983" cy="10939956"/>
          </a:xfrm>
        </p:spPr>
        <p:txBody>
          <a:bodyPr/>
          <a:lstStyle>
            <a:lvl1pPr marL="0" indent="0" algn="ctr">
              <a:buNone/>
              <a:defRPr>
                <a:solidFill>
                  <a:schemeClr val="tx1">
                    <a:tint val="75000"/>
                  </a:schemeClr>
                </a:solidFill>
              </a:defRPr>
            </a:lvl1pPr>
            <a:lvl2pPr marL="2088215" indent="0" algn="ctr">
              <a:buNone/>
              <a:defRPr>
                <a:solidFill>
                  <a:schemeClr val="tx1">
                    <a:tint val="75000"/>
                  </a:schemeClr>
                </a:solidFill>
              </a:defRPr>
            </a:lvl2pPr>
            <a:lvl3pPr marL="4176431" indent="0" algn="ctr">
              <a:buNone/>
              <a:defRPr>
                <a:solidFill>
                  <a:schemeClr val="tx1">
                    <a:tint val="75000"/>
                  </a:schemeClr>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C370DBFF-558C-4166-AE46-D22B4C34A0A8}" type="datetimeFigureOut">
              <a:rPr lang="nl-NL" smtClean="0"/>
              <a:t>5-12-2024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79AA7D5C-57B3-4689-BFFA-352E1B422840}" type="slidenum">
              <a:rPr lang="nl-NL" smtClean="0"/>
              <a:t>‹nr.›</a:t>
            </a:fld>
            <a:endParaRPr lang="nl-NL"/>
          </a:p>
        </p:txBody>
      </p:sp>
    </p:spTree>
    <p:extLst>
      <p:ext uri="{BB962C8B-B14F-4D97-AF65-F5344CB8AC3E}">
        <p14:creationId xmlns:p14="http://schemas.microsoft.com/office/powerpoint/2010/main" val="281663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C370DBFF-558C-4166-AE46-D22B4C34A0A8}" type="datetimeFigureOut">
              <a:rPr lang="nl-NL" smtClean="0"/>
              <a:t>5-12-2024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79AA7D5C-57B3-4689-BFFA-352E1B422840}" type="slidenum">
              <a:rPr lang="nl-NL" smtClean="0"/>
              <a:t>‹nr.›</a:t>
            </a:fld>
            <a:endParaRPr lang="nl-NL"/>
          </a:p>
        </p:txBody>
      </p:sp>
    </p:spTree>
    <p:extLst>
      <p:ext uri="{BB962C8B-B14F-4D97-AF65-F5344CB8AC3E}">
        <p14:creationId xmlns:p14="http://schemas.microsoft.com/office/powerpoint/2010/main" val="314298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72698227" y="10702131"/>
            <a:ext cx="22557528" cy="227995033"/>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5015123" y="10702131"/>
            <a:ext cx="67178439" cy="227995033"/>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C370DBFF-558C-4166-AE46-D22B4C34A0A8}" type="datetimeFigureOut">
              <a:rPr lang="nl-NL" smtClean="0"/>
              <a:t>5-12-2024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79AA7D5C-57B3-4689-BFFA-352E1B422840}" type="slidenum">
              <a:rPr lang="nl-NL" smtClean="0"/>
              <a:t>‹nr.›</a:t>
            </a:fld>
            <a:endParaRPr lang="nl-NL"/>
          </a:p>
        </p:txBody>
      </p:sp>
    </p:spTree>
    <p:extLst>
      <p:ext uri="{BB962C8B-B14F-4D97-AF65-F5344CB8AC3E}">
        <p14:creationId xmlns:p14="http://schemas.microsoft.com/office/powerpoint/2010/main" val="105735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C370DBFF-558C-4166-AE46-D22B4C34A0A8}" type="datetimeFigureOut">
              <a:rPr lang="nl-NL" smtClean="0"/>
              <a:t>5-12-2024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79AA7D5C-57B3-4689-BFFA-352E1B422840}" type="slidenum">
              <a:rPr lang="nl-NL" smtClean="0"/>
              <a:t>‹nr.›</a:t>
            </a:fld>
            <a:endParaRPr lang="nl-NL"/>
          </a:p>
        </p:txBody>
      </p:sp>
    </p:spTree>
    <p:extLst>
      <p:ext uri="{BB962C8B-B14F-4D97-AF65-F5344CB8AC3E}">
        <p14:creationId xmlns:p14="http://schemas.microsoft.com/office/powerpoint/2010/main" val="1191339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2391909" y="27508444"/>
            <a:ext cx="25737979" cy="8502249"/>
          </a:xfrm>
        </p:spPr>
        <p:txBody>
          <a:bodyPr anchor="t"/>
          <a:lstStyle>
            <a:lvl1pPr algn="l">
              <a:defRPr sz="18300" b="1" cap="all"/>
            </a:lvl1pPr>
          </a:lstStyle>
          <a:p>
            <a:r>
              <a:rPr lang="nl-NL"/>
              <a:t>Klik om de stijl te bewerken</a:t>
            </a:r>
          </a:p>
        </p:txBody>
      </p:sp>
      <p:sp>
        <p:nvSpPr>
          <p:cNvPr id="3" name="Tijdelijke aanduiding voor tekst 2"/>
          <p:cNvSpPr>
            <a:spLocks noGrp="1"/>
          </p:cNvSpPr>
          <p:nvPr>
            <p:ph type="body" idx="1"/>
          </p:nvPr>
        </p:nvSpPr>
        <p:spPr>
          <a:xfrm>
            <a:off x="2391909" y="18144082"/>
            <a:ext cx="25737979" cy="9364362"/>
          </a:xfrm>
        </p:spPr>
        <p:txBody>
          <a:bodyPr anchor="b"/>
          <a:lstStyle>
            <a:lvl1pPr marL="0" indent="0">
              <a:buNone/>
              <a:defRPr sz="9100">
                <a:solidFill>
                  <a:schemeClr val="tx1">
                    <a:tint val="75000"/>
                  </a:schemeClr>
                </a:solidFill>
              </a:defRPr>
            </a:lvl1pPr>
            <a:lvl2pPr marL="2088215" indent="0">
              <a:buNone/>
              <a:defRPr sz="8200">
                <a:solidFill>
                  <a:schemeClr val="tx1">
                    <a:tint val="75000"/>
                  </a:schemeClr>
                </a:solidFill>
              </a:defRPr>
            </a:lvl2pPr>
            <a:lvl3pPr marL="4176431" indent="0">
              <a:buNone/>
              <a:defRPr sz="7300">
                <a:solidFill>
                  <a:schemeClr val="tx1">
                    <a:tint val="75000"/>
                  </a:schemeClr>
                </a:solidFill>
              </a:defRPr>
            </a:lvl3pPr>
            <a:lvl4pPr marL="6264646" indent="0">
              <a:buNone/>
              <a:defRPr sz="6400">
                <a:solidFill>
                  <a:schemeClr val="tx1">
                    <a:tint val="75000"/>
                  </a:schemeClr>
                </a:solidFill>
              </a:defRPr>
            </a:lvl4pPr>
            <a:lvl5pPr marL="8352861" indent="0">
              <a:buNone/>
              <a:defRPr sz="6400">
                <a:solidFill>
                  <a:schemeClr val="tx1">
                    <a:tint val="75000"/>
                  </a:schemeClr>
                </a:solidFill>
              </a:defRPr>
            </a:lvl5pPr>
            <a:lvl6pPr marL="10441076" indent="0">
              <a:buNone/>
              <a:defRPr sz="6400">
                <a:solidFill>
                  <a:schemeClr val="tx1">
                    <a:tint val="75000"/>
                  </a:schemeClr>
                </a:solidFill>
              </a:defRPr>
            </a:lvl6pPr>
            <a:lvl7pPr marL="12529292" indent="0">
              <a:buNone/>
              <a:defRPr sz="6400">
                <a:solidFill>
                  <a:schemeClr val="tx1">
                    <a:tint val="75000"/>
                  </a:schemeClr>
                </a:solidFill>
              </a:defRPr>
            </a:lvl7pPr>
            <a:lvl8pPr marL="14617507" indent="0">
              <a:buNone/>
              <a:defRPr sz="6400">
                <a:solidFill>
                  <a:schemeClr val="tx1">
                    <a:tint val="75000"/>
                  </a:schemeClr>
                </a:solidFill>
              </a:defRPr>
            </a:lvl8pPr>
            <a:lvl9pPr marL="16705722" indent="0">
              <a:buNone/>
              <a:defRPr sz="6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C370DBFF-558C-4166-AE46-D22B4C34A0A8}" type="datetimeFigureOut">
              <a:rPr lang="nl-NL" smtClean="0"/>
              <a:t>5-12-2024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79AA7D5C-57B3-4689-BFFA-352E1B422840}" type="slidenum">
              <a:rPr lang="nl-NL" smtClean="0"/>
              <a:t>‹nr.›</a:t>
            </a:fld>
            <a:endParaRPr lang="nl-NL"/>
          </a:p>
        </p:txBody>
      </p:sp>
    </p:spTree>
    <p:extLst>
      <p:ext uri="{BB962C8B-B14F-4D97-AF65-F5344CB8AC3E}">
        <p14:creationId xmlns:p14="http://schemas.microsoft.com/office/powerpoint/2010/main" val="4026439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5015123" y="62349824"/>
            <a:ext cx="44867985" cy="176347340"/>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50387773" y="62349824"/>
            <a:ext cx="44867982" cy="176347340"/>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C370DBFF-558C-4166-AE46-D22B4C34A0A8}" type="datetimeFigureOut">
              <a:rPr lang="nl-NL" smtClean="0"/>
              <a:t>5-12-2024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79AA7D5C-57B3-4689-BFFA-352E1B422840}" type="slidenum">
              <a:rPr lang="nl-NL" smtClean="0"/>
              <a:t>‹nr.›</a:t>
            </a:fld>
            <a:endParaRPr lang="nl-NL"/>
          </a:p>
        </p:txBody>
      </p:sp>
    </p:spTree>
    <p:extLst>
      <p:ext uri="{BB962C8B-B14F-4D97-AF65-F5344CB8AC3E}">
        <p14:creationId xmlns:p14="http://schemas.microsoft.com/office/powerpoint/2010/main" val="49185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1513999" y="1714326"/>
            <a:ext cx="27251978" cy="7134754"/>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1513999" y="9582375"/>
            <a:ext cx="13378914" cy="3993477"/>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nl-NL"/>
              <a:t>Klik om de modelstijlen te bewerken</a:t>
            </a:r>
          </a:p>
        </p:txBody>
      </p:sp>
      <p:sp>
        <p:nvSpPr>
          <p:cNvPr id="4" name="Tijdelijke aanduiding voor inhoud 3"/>
          <p:cNvSpPr>
            <a:spLocks noGrp="1"/>
          </p:cNvSpPr>
          <p:nvPr>
            <p:ph sz="half" idx="2"/>
          </p:nvPr>
        </p:nvSpPr>
        <p:spPr>
          <a:xfrm>
            <a:off x="1513999" y="13575852"/>
            <a:ext cx="13378914"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15381808" y="9582375"/>
            <a:ext cx="13384170" cy="3993477"/>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nl-NL"/>
              <a:t>Klik om de modelstijlen te bewerken</a:t>
            </a:r>
          </a:p>
        </p:txBody>
      </p:sp>
      <p:sp>
        <p:nvSpPr>
          <p:cNvPr id="6" name="Tijdelijke aanduiding voor inhoud 5"/>
          <p:cNvSpPr>
            <a:spLocks noGrp="1"/>
          </p:cNvSpPr>
          <p:nvPr>
            <p:ph sz="quarter" idx="4"/>
          </p:nvPr>
        </p:nvSpPr>
        <p:spPr>
          <a:xfrm>
            <a:off x="15381808" y="13575852"/>
            <a:ext cx="13384170"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C370DBFF-558C-4166-AE46-D22B4C34A0A8}" type="datetimeFigureOut">
              <a:rPr lang="nl-NL" smtClean="0"/>
              <a:t>5-12-2024</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79AA7D5C-57B3-4689-BFFA-352E1B422840}" type="slidenum">
              <a:rPr lang="nl-NL" smtClean="0"/>
              <a:t>‹nr.›</a:t>
            </a:fld>
            <a:endParaRPr lang="nl-NL"/>
          </a:p>
        </p:txBody>
      </p:sp>
    </p:spTree>
    <p:extLst>
      <p:ext uri="{BB962C8B-B14F-4D97-AF65-F5344CB8AC3E}">
        <p14:creationId xmlns:p14="http://schemas.microsoft.com/office/powerpoint/2010/main" val="3093919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C370DBFF-558C-4166-AE46-D22B4C34A0A8}" type="datetimeFigureOut">
              <a:rPr lang="nl-NL" smtClean="0"/>
              <a:t>5-12-2024</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79AA7D5C-57B3-4689-BFFA-352E1B422840}" type="slidenum">
              <a:rPr lang="nl-NL" smtClean="0"/>
              <a:t>‹nr.›</a:t>
            </a:fld>
            <a:endParaRPr lang="nl-NL"/>
          </a:p>
        </p:txBody>
      </p:sp>
    </p:spTree>
    <p:extLst>
      <p:ext uri="{BB962C8B-B14F-4D97-AF65-F5344CB8AC3E}">
        <p14:creationId xmlns:p14="http://schemas.microsoft.com/office/powerpoint/2010/main" val="3276165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370DBFF-558C-4166-AE46-D22B4C34A0A8}" type="datetimeFigureOut">
              <a:rPr lang="nl-NL" smtClean="0"/>
              <a:t>5-12-2024</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79AA7D5C-57B3-4689-BFFA-352E1B422840}" type="slidenum">
              <a:rPr lang="nl-NL" smtClean="0"/>
              <a:t>‹nr.›</a:t>
            </a:fld>
            <a:endParaRPr lang="nl-NL"/>
          </a:p>
        </p:txBody>
      </p:sp>
    </p:spTree>
    <p:extLst>
      <p:ext uri="{BB962C8B-B14F-4D97-AF65-F5344CB8AC3E}">
        <p14:creationId xmlns:p14="http://schemas.microsoft.com/office/powerpoint/2010/main" val="22297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514000" y="1704413"/>
            <a:ext cx="9961903" cy="7253667"/>
          </a:xfrm>
        </p:spPr>
        <p:txBody>
          <a:bodyPr anchor="b"/>
          <a:lstStyle>
            <a:lvl1pPr algn="l">
              <a:defRPr sz="9100" b="1"/>
            </a:lvl1pPr>
          </a:lstStyle>
          <a:p>
            <a:r>
              <a:rPr lang="nl-NL"/>
              <a:t>Klik om de stijl te bewerken</a:t>
            </a:r>
          </a:p>
        </p:txBody>
      </p:sp>
      <p:sp>
        <p:nvSpPr>
          <p:cNvPr id="3" name="Tijdelijke aanduiding voor inhoud 2"/>
          <p:cNvSpPr>
            <a:spLocks noGrp="1"/>
          </p:cNvSpPr>
          <p:nvPr>
            <p:ph idx="1"/>
          </p:nvPr>
        </p:nvSpPr>
        <p:spPr>
          <a:xfrm>
            <a:off x="11838629" y="1704417"/>
            <a:ext cx="16927347" cy="36535890"/>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1514000" y="8958084"/>
            <a:ext cx="9961903" cy="29282223"/>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C370DBFF-558C-4166-AE46-D22B4C34A0A8}" type="datetimeFigureOut">
              <a:rPr lang="nl-NL" smtClean="0"/>
              <a:t>5-12-2024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79AA7D5C-57B3-4689-BFFA-352E1B422840}" type="slidenum">
              <a:rPr lang="nl-NL" smtClean="0"/>
              <a:t>‹nr.›</a:t>
            </a:fld>
            <a:endParaRPr lang="nl-NL"/>
          </a:p>
        </p:txBody>
      </p:sp>
    </p:spTree>
    <p:extLst>
      <p:ext uri="{BB962C8B-B14F-4D97-AF65-F5344CB8AC3E}">
        <p14:creationId xmlns:p14="http://schemas.microsoft.com/office/powerpoint/2010/main" val="2740212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5935087" y="29965968"/>
            <a:ext cx="18167985" cy="3537652"/>
          </a:xfrm>
        </p:spPr>
        <p:txBody>
          <a:bodyPr anchor="b"/>
          <a:lstStyle>
            <a:lvl1pPr algn="l">
              <a:defRPr sz="9100" b="1"/>
            </a:lvl1pPr>
          </a:lstStyle>
          <a:p>
            <a:r>
              <a:rPr lang="nl-NL"/>
              <a:t>Klik om de stijl te bewerken</a:t>
            </a:r>
          </a:p>
        </p:txBody>
      </p:sp>
      <p:sp>
        <p:nvSpPr>
          <p:cNvPr id="3" name="Tijdelijke aanduiding voor afbeelding 2"/>
          <p:cNvSpPr>
            <a:spLocks noGrp="1"/>
          </p:cNvSpPr>
          <p:nvPr>
            <p:ph type="pic" idx="1"/>
          </p:nvPr>
        </p:nvSpPr>
        <p:spPr>
          <a:xfrm>
            <a:off x="5935087" y="3825021"/>
            <a:ext cx="18167985" cy="25685115"/>
          </a:xfrm>
        </p:spPr>
        <p:txBody>
          <a:bodyPr/>
          <a:lstStyle>
            <a:lvl1pPr marL="0" indent="0">
              <a:buNone/>
              <a:defRPr sz="14600"/>
            </a:lvl1pPr>
            <a:lvl2pPr marL="2088215" indent="0">
              <a:buNone/>
              <a:defRPr sz="12800"/>
            </a:lvl2pPr>
            <a:lvl3pPr marL="4176431" indent="0">
              <a:buNone/>
              <a:defRPr sz="11000"/>
            </a:lvl3pPr>
            <a:lvl4pPr marL="6264646" indent="0">
              <a:buNone/>
              <a:defRPr sz="9100"/>
            </a:lvl4pPr>
            <a:lvl5pPr marL="8352861" indent="0">
              <a:buNone/>
              <a:defRPr sz="9100"/>
            </a:lvl5pPr>
            <a:lvl6pPr marL="10441076" indent="0">
              <a:buNone/>
              <a:defRPr sz="9100"/>
            </a:lvl6pPr>
            <a:lvl7pPr marL="12529292" indent="0">
              <a:buNone/>
              <a:defRPr sz="9100"/>
            </a:lvl7pPr>
            <a:lvl8pPr marL="14617507" indent="0">
              <a:buNone/>
              <a:defRPr sz="9100"/>
            </a:lvl8pPr>
            <a:lvl9pPr marL="16705722" indent="0">
              <a:buNone/>
              <a:defRPr sz="9100"/>
            </a:lvl9pPr>
          </a:lstStyle>
          <a:p>
            <a:endParaRPr lang="nl-NL"/>
          </a:p>
        </p:txBody>
      </p:sp>
      <p:sp>
        <p:nvSpPr>
          <p:cNvPr id="4" name="Tijdelijke aanduiding voor tekst 3"/>
          <p:cNvSpPr>
            <a:spLocks noGrp="1"/>
          </p:cNvSpPr>
          <p:nvPr>
            <p:ph type="body" sz="half" idx="2"/>
          </p:nvPr>
        </p:nvSpPr>
        <p:spPr>
          <a:xfrm>
            <a:off x="5935087" y="33503620"/>
            <a:ext cx="18167985" cy="5024053"/>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C370DBFF-558C-4166-AE46-D22B4C34A0A8}" type="datetimeFigureOut">
              <a:rPr lang="nl-NL" smtClean="0"/>
              <a:t>5-12-2024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79AA7D5C-57B3-4689-BFFA-352E1B422840}" type="slidenum">
              <a:rPr lang="nl-NL" smtClean="0"/>
              <a:t>‹nr.›</a:t>
            </a:fld>
            <a:endParaRPr lang="nl-NL"/>
          </a:p>
        </p:txBody>
      </p:sp>
    </p:spTree>
    <p:extLst>
      <p:ext uri="{BB962C8B-B14F-4D97-AF65-F5344CB8AC3E}">
        <p14:creationId xmlns:p14="http://schemas.microsoft.com/office/powerpoint/2010/main" val="606942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513999" y="1714326"/>
            <a:ext cx="27251978" cy="7134754"/>
          </a:xfrm>
          <a:prstGeom prst="rect">
            <a:avLst/>
          </a:prstGeom>
        </p:spPr>
        <p:txBody>
          <a:bodyPr vert="horz" lIns="417643" tIns="208822" rIns="417643" bIns="208822" rtlCol="0" anchor="ctr">
            <a:normAutofit/>
          </a:bodyPr>
          <a:lstStyle/>
          <a:p>
            <a:r>
              <a:rPr lang="nl-NL"/>
              <a:t>Klik om de stijl te bewerken</a:t>
            </a:r>
          </a:p>
        </p:txBody>
      </p:sp>
      <p:sp>
        <p:nvSpPr>
          <p:cNvPr id="3" name="Tijdelijke aanduiding voor tekst 2"/>
          <p:cNvSpPr>
            <a:spLocks noGrp="1"/>
          </p:cNvSpPr>
          <p:nvPr>
            <p:ph type="body" idx="1"/>
          </p:nvPr>
        </p:nvSpPr>
        <p:spPr>
          <a:xfrm>
            <a:off x="1513999" y="9988659"/>
            <a:ext cx="27251978" cy="28251648"/>
          </a:xfrm>
          <a:prstGeom prst="rect">
            <a:avLst/>
          </a:prstGeom>
        </p:spPr>
        <p:txBody>
          <a:bodyPr vert="horz" lIns="417643" tIns="208822" rIns="417643" bIns="208822"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1513999" y="39677164"/>
            <a:ext cx="7065328" cy="2279158"/>
          </a:xfrm>
          <a:prstGeom prst="rect">
            <a:avLst/>
          </a:prstGeom>
        </p:spPr>
        <p:txBody>
          <a:bodyPr vert="horz" lIns="417643" tIns="208822" rIns="417643" bIns="208822" rtlCol="0" anchor="ctr"/>
          <a:lstStyle>
            <a:lvl1pPr algn="l">
              <a:defRPr sz="5500">
                <a:solidFill>
                  <a:schemeClr val="tx1">
                    <a:tint val="75000"/>
                  </a:schemeClr>
                </a:solidFill>
              </a:defRPr>
            </a:lvl1pPr>
          </a:lstStyle>
          <a:p>
            <a:fld id="{C370DBFF-558C-4166-AE46-D22B4C34A0A8}" type="datetimeFigureOut">
              <a:rPr lang="nl-NL" smtClean="0"/>
              <a:t>5-12-2024</a:t>
            </a:fld>
            <a:endParaRPr lang="nl-NL"/>
          </a:p>
        </p:txBody>
      </p:sp>
      <p:sp>
        <p:nvSpPr>
          <p:cNvPr id="5" name="Tijdelijke aanduiding voor voettekst 4"/>
          <p:cNvSpPr>
            <a:spLocks noGrp="1"/>
          </p:cNvSpPr>
          <p:nvPr>
            <p:ph type="ftr" sz="quarter" idx="3"/>
          </p:nvPr>
        </p:nvSpPr>
        <p:spPr>
          <a:xfrm>
            <a:off x="10345658" y="39677164"/>
            <a:ext cx="9588659" cy="2279158"/>
          </a:xfrm>
          <a:prstGeom prst="rect">
            <a:avLst/>
          </a:prstGeom>
        </p:spPr>
        <p:txBody>
          <a:bodyPr vert="horz" lIns="417643" tIns="208822" rIns="417643" bIns="208822" rtlCol="0" anchor="ctr"/>
          <a:lstStyle>
            <a:lvl1pPr algn="ctr">
              <a:defRPr sz="55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21700649" y="39677164"/>
            <a:ext cx="7065328" cy="2279158"/>
          </a:xfrm>
          <a:prstGeom prst="rect">
            <a:avLst/>
          </a:prstGeom>
        </p:spPr>
        <p:txBody>
          <a:bodyPr vert="horz" lIns="417643" tIns="208822" rIns="417643" bIns="208822" rtlCol="0" anchor="ctr"/>
          <a:lstStyle>
            <a:lvl1pPr algn="r">
              <a:defRPr sz="5500">
                <a:solidFill>
                  <a:schemeClr val="tx1">
                    <a:tint val="75000"/>
                  </a:schemeClr>
                </a:solidFill>
              </a:defRPr>
            </a:lvl1pPr>
          </a:lstStyle>
          <a:p>
            <a:fld id="{79AA7D5C-57B3-4689-BFFA-352E1B422840}" type="slidenum">
              <a:rPr lang="nl-NL" smtClean="0"/>
              <a:t>‹nr.›</a:t>
            </a:fld>
            <a:endParaRPr lang="nl-NL"/>
          </a:p>
        </p:txBody>
      </p:sp>
    </p:spTree>
    <p:extLst>
      <p:ext uri="{BB962C8B-B14F-4D97-AF65-F5344CB8AC3E}">
        <p14:creationId xmlns:p14="http://schemas.microsoft.com/office/powerpoint/2010/main" val="733556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6431" rtl="0" eaLnBrk="1" latinLnBrk="0" hangingPunct="1">
        <a:spcBef>
          <a:spcPct val="0"/>
        </a:spcBef>
        <a:buNone/>
        <a:defRPr sz="20100" kern="1200">
          <a:solidFill>
            <a:schemeClr val="tx1"/>
          </a:solidFill>
          <a:latin typeface="+mj-lt"/>
          <a:ea typeface="+mj-ea"/>
          <a:cs typeface="+mj-cs"/>
        </a:defRPr>
      </a:lvl1pPr>
    </p:titleStyle>
    <p:bodyStyle>
      <a:lvl1pPr marL="1566161" indent="-1566161" algn="l" defTabSz="4176431" rtl="0" eaLnBrk="1" latinLnBrk="0" hangingPunct="1">
        <a:spcBef>
          <a:spcPct val="20000"/>
        </a:spcBef>
        <a:buFont typeface="Arial" panose="020B0604020202020204" pitchFamily="34" charset="0"/>
        <a:buChar char="•"/>
        <a:defRPr sz="14600" kern="1200">
          <a:solidFill>
            <a:schemeClr val="tx1"/>
          </a:solidFill>
          <a:latin typeface="+mn-lt"/>
          <a:ea typeface="+mn-ea"/>
          <a:cs typeface="+mn-cs"/>
        </a:defRPr>
      </a:lvl1pPr>
      <a:lvl2pPr marL="3393350" indent="-1305135" algn="l" defTabSz="4176431" rtl="0" eaLnBrk="1" latinLnBrk="0" hangingPunct="1">
        <a:spcBef>
          <a:spcPct val="20000"/>
        </a:spcBef>
        <a:buFont typeface="Arial" panose="020B0604020202020204" pitchFamily="34" charset="0"/>
        <a:buChar char="–"/>
        <a:defRPr sz="12800" kern="1200">
          <a:solidFill>
            <a:schemeClr val="tx1"/>
          </a:solidFill>
          <a:latin typeface="+mn-lt"/>
          <a:ea typeface="+mn-ea"/>
          <a:cs typeface="+mn-cs"/>
        </a:defRPr>
      </a:lvl2pPr>
      <a:lvl3pPr marL="5220538" indent="-1044108" algn="l" defTabSz="4176431" rtl="0" eaLnBrk="1" latinLnBrk="0" hangingPunct="1">
        <a:spcBef>
          <a:spcPct val="20000"/>
        </a:spcBef>
        <a:buFont typeface="Arial" panose="020B0604020202020204" pitchFamily="34" charset="0"/>
        <a:buChar char="•"/>
        <a:defRPr sz="11000" kern="1200">
          <a:solidFill>
            <a:schemeClr val="tx1"/>
          </a:solidFill>
          <a:latin typeface="+mn-lt"/>
          <a:ea typeface="+mn-ea"/>
          <a:cs typeface="+mn-cs"/>
        </a:defRPr>
      </a:lvl3pPr>
      <a:lvl4pPr marL="7308753"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4pPr>
      <a:lvl5pPr marL="9396969"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5pPr>
      <a:lvl6pPr marL="11485184"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anose="020B0604020202020204" pitchFamily="34" charset="0"/>
        <a:buChar char="•"/>
        <a:defRPr sz="9100" kern="1200">
          <a:solidFill>
            <a:schemeClr val="tx1"/>
          </a:solidFill>
          <a:latin typeface="+mn-lt"/>
          <a:ea typeface="+mn-ea"/>
          <a:cs typeface="+mn-cs"/>
        </a:defRPr>
      </a:lvl9pPr>
    </p:bodyStyle>
    <p:otherStyle>
      <a:defPPr>
        <a:defRPr lang="nl-NL"/>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5.jpeg"/><Relationship Id="rId2" Type="http://schemas.openxmlformats.org/officeDocument/2006/relationships/image" Target="../media/image1.png"/><Relationship Id="rId16" Type="http://schemas.openxmlformats.org/officeDocument/2006/relationships/image" Target="../media/image14.jpeg"/><Relationship Id="rId20"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microsoft.com/office/2007/relationships/hdphoto" Target="../media/hdphoto1.wdp"/><Relationship Id="rId10" Type="http://schemas.openxmlformats.org/officeDocument/2006/relationships/image" Target="../media/image9.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9" name="Picture 30" descr="C:\Users\Rens\Dropbox\eScienceCenter-SPINlab\Shared MAURICE-RENS\POSTER_SIENA\backgroun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30279976" cy="42826292"/>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p:cNvSpPr txBox="1"/>
          <p:nvPr/>
        </p:nvSpPr>
        <p:spPr>
          <a:xfrm>
            <a:off x="10412672" y="2883409"/>
            <a:ext cx="9443630" cy="3170099"/>
          </a:xfrm>
          <a:prstGeom prst="rect">
            <a:avLst/>
          </a:prstGeom>
          <a:noFill/>
        </p:spPr>
        <p:txBody>
          <a:bodyPr wrap="square" rtlCol="0">
            <a:spAutoFit/>
          </a:bodyPr>
          <a:lstStyle/>
          <a:p>
            <a:r>
              <a:rPr lang="en-US" sz="20000" dirty="0">
                <a:solidFill>
                  <a:schemeClr val="bg1"/>
                </a:solidFill>
                <a:latin typeface="Kozuka Gothic Pro EL" pitchFamily="34" charset="-128"/>
                <a:ea typeface="Kozuka Gothic Pro EL" pitchFamily="34" charset="-128"/>
                <a:cs typeface="Arial" panose="020B0604020202020204" pitchFamily="34" charset="0"/>
              </a:rPr>
              <a:t>3D GIS</a:t>
            </a:r>
            <a:endParaRPr lang="nl-NL" sz="20000" dirty="0">
              <a:solidFill>
                <a:schemeClr val="bg1"/>
              </a:solidFill>
              <a:latin typeface="Kozuka Gothic Pro EL" pitchFamily="34" charset="-128"/>
              <a:ea typeface="Kozuka Gothic Pro EL" pitchFamily="34" charset="-128"/>
              <a:cs typeface="Arial" panose="020B0604020202020204" pitchFamily="34" charset="0"/>
            </a:endParaRPr>
          </a:p>
        </p:txBody>
      </p:sp>
      <p:grpSp>
        <p:nvGrpSpPr>
          <p:cNvPr id="6" name="Groep 5"/>
          <p:cNvGrpSpPr/>
          <p:nvPr/>
        </p:nvGrpSpPr>
        <p:grpSpPr>
          <a:xfrm>
            <a:off x="1332481" y="3247330"/>
            <a:ext cx="8287460" cy="7803376"/>
            <a:chOff x="192643" y="2402807"/>
            <a:chExt cx="10692406" cy="10067846"/>
          </a:xfrm>
        </p:grpSpPr>
        <p:pic>
          <p:nvPicPr>
            <p:cNvPr id="1027" name="Picture 3" descr="C:\Users\Rens\Downloads\logos\Logo MappingTheViaAppia met teks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643" y="3268806"/>
              <a:ext cx="10692406" cy="8878842"/>
            </a:xfrm>
            <a:prstGeom prst="rect">
              <a:avLst/>
            </a:prstGeom>
            <a:noFill/>
            <a:ln w="50800">
              <a:noFill/>
            </a:ln>
            <a:extLst>
              <a:ext uri="{909E8E84-426E-40DD-AFC4-6F175D3DCCD1}">
                <a14:hiddenFill xmlns:a14="http://schemas.microsoft.com/office/drawing/2010/main">
                  <a:solidFill>
                    <a:srgbClr val="FFFFFF"/>
                  </a:solidFill>
                </a14:hiddenFill>
              </a:ext>
            </a:extLst>
          </p:spPr>
        </p:pic>
        <p:sp>
          <p:nvSpPr>
            <p:cNvPr id="5" name="Rechthoek 4"/>
            <p:cNvSpPr/>
            <p:nvPr/>
          </p:nvSpPr>
          <p:spPr>
            <a:xfrm>
              <a:off x="192643" y="2402807"/>
              <a:ext cx="10692406" cy="1006784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1" name="Groep 10"/>
          <p:cNvGrpSpPr/>
          <p:nvPr/>
        </p:nvGrpSpPr>
        <p:grpSpPr>
          <a:xfrm>
            <a:off x="1332453" y="453382"/>
            <a:ext cx="27615068" cy="1436712"/>
            <a:chOff x="1242443" y="1173462"/>
            <a:chExt cx="27615068" cy="1436712"/>
          </a:xfrm>
        </p:grpSpPr>
        <p:pic>
          <p:nvPicPr>
            <p:cNvPr id="1029" name="Picture 5" descr="C:\Users\Rens\Downloads\logos\ru_e_a4_zwart_2014 cop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2443" y="1597944"/>
              <a:ext cx="3276366" cy="743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Rens\Downloads\logos\Logo VU University Amsterda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6919" y="1603034"/>
              <a:ext cx="2592288" cy="666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ens\Downloads\logos\Logo Koninklijk Nederlands Instituut Rom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327" y="1173462"/>
              <a:ext cx="1512169" cy="1436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Rens\Downloads\logos\Logo NW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45333" y="1597944"/>
              <a:ext cx="2441575" cy="65563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Rens\Downloads\logos\Logo Soprintendenza Speciale per i Beni Archeologici di Rom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959966" y="1655510"/>
              <a:ext cx="1872209" cy="67629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Rens\Downloads\logos\SPINlab logo copywi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919367" y="1657522"/>
              <a:ext cx="3233288" cy="67427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Rens\Downloads\logos\eScience Center logo copywi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376791" y="1683437"/>
              <a:ext cx="2664296" cy="6288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Rens\Downloads\logos\rugHPCV_logoen_wit_rgb.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21207" y="1405964"/>
              <a:ext cx="2736304" cy="107453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kstvak 17"/>
          <p:cNvSpPr txBox="1"/>
          <p:nvPr/>
        </p:nvSpPr>
        <p:spPr>
          <a:xfrm>
            <a:off x="0" y="34030050"/>
            <a:ext cx="30279974" cy="1292662"/>
          </a:xfrm>
          <a:prstGeom prst="rect">
            <a:avLst/>
          </a:prstGeom>
          <a:noFill/>
        </p:spPr>
        <p:txBody>
          <a:bodyPr wrap="square" rtlCol="0">
            <a:spAutoFit/>
          </a:bodyPr>
          <a:lstStyle/>
          <a:p>
            <a:pPr algn="ctr"/>
            <a:r>
              <a:rPr lang="en-US" sz="2400" dirty="0">
                <a:solidFill>
                  <a:schemeClr val="bg1"/>
                </a:solidFill>
                <a:latin typeface="Kozuka Gothic Pro L" pitchFamily="34" charset="-128"/>
                <a:ea typeface="Kozuka Gothic Pro L" pitchFamily="34" charset="-128"/>
              </a:rPr>
              <a:t>info  </a:t>
            </a:r>
            <a:r>
              <a:rPr lang="en-US" sz="2400" dirty="0">
                <a:solidFill>
                  <a:schemeClr val="bg1"/>
                </a:solidFill>
                <a:latin typeface="Kozuka Gothic Pro L" pitchFamily="34" charset="-128"/>
                <a:ea typeface="Kozuka Gothic Pro L" pitchFamily="34" charset="-128"/>
                <a:sym typeface="Wingdings 3"/>
              </a:rPr>
              <a:t>|</a:t>
            </a:r>
            <a:r>
              <a:rPr lang="en-US" sz="2400" dirty="0">
                <a:solidFill>
                  <a:schemeClr val="bg1"/>
                </a:solidFill>
                <a:latin typeface="Kozuka Gothic Pro L" pitchFamily="34" charset="-128"/>
                <a:ea typeface="Kozuka Gothic Pro L" pitchFamily="34" charset="-128"/>
              </a:rPr>
              <a:t>  publications  </a:t>
            </a:r>
            <a:r>
              <a:rPr lang="en-US" sz="2400" dirty="0">
                <a:solidFill>
                  <a:schemeClr val="bg1"/>
                </a:solidFill>
                <a:latin typeface="Kozuka Gothic Pro L" pitchFamily="34" charset="-128"/>
                <a:ea typeface="Kozuka Gothic Pro L" pitchFamily="34" charset="-128"/>
                <a:sym typeface="Wingdings 3"/>
              </a:rPr>
              <a:t>|</a:t>
            </a:r>
            <a:r>
              <a:rPr lang="en-US" sz="2400" dirty="0">
                <a:solidFill>
                  <a:schemeClr val="bg1"/>
                </a:solidFill>
                <a:latin typeface="Kozuka Gothic Pro L" pitchFamily="34" charset="-128"/>
                <a:ea typeface="Kozuka Gothic Pro L" pitchFamily="34" charset="-128"/>
              </a:rPr>
              <a:t>  demos  </a:t>
            </a:r>
            <a:r>
              <a:rPr lang="en-US" sz="2400" dirty="0">
                <a:solidFill>
                  <a:schemeClr val="bg1"/>
                </a:solidFill>
                <a:latin typeface="Kozuka Gothic Pro L" pitchFamily="34" charset="-128"/>
                <a:ea typeface="Kozuka Gothic Pro L" pitchFamily="34" charset="-128"/>
                <a:sym typeface="Wingdings 3"/>
              </a:rPr>
              <a:t>|</a:t>
            </a:r>
            <a:r>
              <a:rPr lang="en-US" sz="2400" dirty="0">
                <a:solidFill>
                  <a:schemeClr val="bg1"/>
                </a:solidFill>
                <a:latin typeface="Kozuka Gothic Pro L" pitchFamily="34" charset="-128"/>
                <a:ea typeface="Kozuka Gothic Pro L" pitchFamily="34" charset="-128"/>
              </a:rPr>
              <a:t>  get the code!  </a:t>
            </a:r>
            <a:r>
              <a:rPr lang="en-US" sz="2400" dirty="0">
                <a:solidFill>
                  <a:schemeClr val="bg1"/>
                </a:solidFill>
                <a:latin typeface="Kozuka Gothic Pro L" pitchFamily="34" charset="-128"/>
                <a:ea typeface="Kozuka Gothic Pro L" pitchFamily="34" charset="-128"/>
                <a:sym typeface="Wingdings 3"/>
              </a:rPr>
              <a:t>|</a:t>
            </a:r>
            <a:r>
              <a:rPr lang="en-US" sz="2400" dirty="0">
                <a:solidFill>
                  <a:schemeClr val="bg1"/>
                </a:solidFill>
                <a:latin typeface="Kozuka Gothic Pro L" pitchFamily="34" charset="-128"/>
                <a:ea typeface="Kozuka Gothic Pro L" pitchFamily="34" charset="-128"/>
              </a:rPr>
              <a:t>  contact</a:t>
            </a:r>
          </a:p>
          <a:p>
            <a:pPr algn="ctr"/>
            <a:r>
              <a:rPr lang="en-US" sz="1000" dirty="0">
                <a:solidFill>
                  <a:schemeClr val="bg1"/>
                </a:solidFill>
                <a:latin typeface="Kozuka Gothic Pro EL" pitchFamily="34" charset="-128"/>
                <a:ea typeface="Kozuka Gothic Pro EL" pitchFamily="34" charset="-128"/>
              </a:rPr>
              <a:t> </a:t>
            </a:r>
          </a:p>
          <a:p>
            <a:pPr algn="ctr"/>
            <a:r>
              <a:rPr lang="en-US" sz="4400" spc="1200" dirty="0">
                <a:solidFill>
                  <a:schemeClr val="bg1"/>
                </a:solidFill>
                <a:latin typeface="Kozuka Gothic Pro L" pitchFamily="34" charset="-128"/>
                <a:ea typeface="Kozuka Gothic Pro L" pitchFamily="34" charset="-128"/>
                <a:cs typeface="Arial" panose="020B0604020202020204" pitchFamily="34" charset="0"/>
              </a:rPr>
              <a:t>www.mappingtheviaappia.nl/4DGIS</a:t>
            </a:r>
            <a:endParaRPr lang="nl-NL" sz="4400" spc="1200" dirty="0">
              <a:solidFill>
                <a:schemeClr val="bg1"/>
              </a:solidFill>
              <a:latin typeface="Kozuka Gothic Pro L" pitchFamily="34" charset="-128"/>
              <a:ea typeface="Kozuka Gothic Pro L" pitchFamily="34" charset="-128"/>
              <a:cs typeface="Arial" panose="020B0604020202020204" pitchFamily="34" charset="0"/>
            </a:endParaRPr>
          </a:p>
        </p:txBody>
      </p:sp>
      <p:sp>
        <p:nvSpPr>
          <p:cNvPr id="21" name="Tekstvak 20"/>
          <p:cNvSpPr txBox="1"/>
          <p:nvPr/>
        </p:nvSpPr>
        <p:spPr>
          <a:xfrm>
            <a:off x="10431734" y="6162368"/>
            <a:ext cx="18515787" cy="5016758"/>
          </a:xfrm>
          <a:prstGeom prst="rect">
            <a:avLst/>
          </a:prstGeom>
          <a:noFill/>
        </p:spPr>
        <p:txBody>
          <a:bodyPr wrap="square" rtlCol="0">
            <a:spAutoFit/>
          </a:bodyPr>
          <a:lstStyle/>
          <a:p>
            <a:pPr algn="just"/>
            <a:r>
              <a:rPr lang="en-GB" sz="3200" i="1" dirty="0">
                <a:solidFill>
                  <a:schemeClr val="bg1"/>
                </a:solidFill>
                <a:latin typeface="Calibri Light" panose="020F0302020204030204" pitchFamily="34" charset="0"/>
              </a:rPr>
              <a:t>This paper presents an implemented framework for a 3D geographic information system (3D GIS) to facilitate the archaeological research alongside the 5</a:t>
            </a:r>
            <a:r>
              <a:rPr lang="en-GB" sz="3200" i="1" baseline="30000" dirty="0">
                <a:solidFill>
                  <a:schemeClr val="bg1"/>
                </a:solidFill>
                <a:latin typeface="Calibri Light" panose="020F0302020204030204" pitchFamily="34" charset="0"/>
              </a:rPr>
              <a:t>th</a:t>
            </a:r>
            <a:r>
              <a:rPr lang="en-GB" sz="3200" i="1" dirty="0">
                <a:solidFill>
                  <a:schemeClr val="bg1"/>
                </a:solidFill>
                <a:latin typeface="Calibri Light" panose="020F0302020204030204" pitchFamily="34" charset="0"/>
              </a:rPr>
              <a:t> and 6</a:t>
            </a:r>
            <a:r>
              <a:rPr lang="en-GB" sz="3200" i="1" baseline="30000" dirty="0">
                <a:solidFill>
                  <a:schemeClr val="bg1"/>
                </a:solidFill>
                <a:latin typeface="Calibri Light" panose="020F0302020204030204" pitchFamily="34" charset="0"/>
              </a:rPr>
              <a:t>th</a:t>
            </a:r>
            <a:r>
              <a:rPr lang="en-GB" sz="3200" i="1" dirty="0">
                <a:solidFill>
                  <a:schemeClr val="bg1"/>
                </a:solidFill>
                <a:latin typeface="Calibri Light" panose="020F0302020204030204" pitchFamily="34" charset="0"/>
              </a:rPr>
              <a:t> mile of the Via </a:t>
            </a:r>
            <a:r>
              <a:rPr lang="en-GB" sz="3200" i="1" dirty="0" err="1">
                <a:solidFill>
                  <a:schemeClr val="bg1"/>
                </a:solidFill>
                <a:latin typeface="Calibri Light" panose="020F0302020204030204" pitchFamily="34" charset="0"/>
              </a:rPr>
              <a:t>Appia</a:t>
            </a:r>
            <a:r>
              <a:rPr lang="en-GB" sz="3200" i="1" dirty="0">
                <a:solidFill>
                  <a:schemeClr val="bg1"/>
                </a:solidFill>
                <a:latin typeface="Calibri Light" panose="020F0302020204030204" pitchFamily="34" charset="0"/>
              </a:rPr>
              <a:t> near Rome. The 3D GIS allows archaeologists to spatially store, share, visualise and analyse the complex archaeological features in a virtual 3D environment. Furthermore, the 3D GIS allows to include in 3D georeferenced historical images and virtual 3D reconstructions in a scientifically transparent way. At the base of the 3D GIS lies a sophisticated cloud-based data infrastructure, providing various services to different clients ranging from an interactive web viewer to a dedicated desktop viewer. The project has produced a unique research instrument for the archaeologists working in the study area. It provides functionalities and analysis tools which have never been available as such before. Additionally the developed 3D GIS offers, yet unexplored, state of the art opportunities to present the research results to the archaeological research community and the broader public. </a:t>
            </a:r>
          </a:p>
        </p:txBody>
      </p:sp>
      <p:sp>
        <p:nvSpPr>
          <p:cNvPr id="35" name="Tekstvak 34"/>
          <p:cNvSpPr txBox="1"/>
          <p:nvPr/>
        </p:nvSpPr>
        <p:spPr>
          <a:xfrm>
            <a:off x="21979055" y="3247328"/>
            <a:ext cx="6968465" cy="2277547"/>
          </a:xfrm>
          <a:prstGeom prst="rect">
            <a:avLst/>
          </a:prstGeom>
          <a:noFill/>
        </p:spPr>
        <p:txBody>
          <a:bodyPr wrap="square" rtlCol="0">
            <a:spAutoFit/>
          </a:bodyPr>
          <a:lstStyle/>
          <a:p>
            <a:pPr algn="r"/>
            <a:r>
              <a:rPr lang="en-US" sz="4000" spc="400" dirty="0">
                <a:solidFill>
                  <a:schemeClr val="bg1"/>
                </a:solidFill>
                <a:latin typeface="Kozuka Gothic Pro L" pitchFamily="34" charset="-128"/>
                <a:ea typeface="Kozuka Gothic Pro L" pitchFamily="34" charset="-128"/>
              </a:rPr>
              <a:t>Maurice de Kleijn</a:t>
            </a:r>
            <a:r>
              <a:rPr lang="en-US" sz="3200" spc="400" baseline="50000" dirty="0">
                <a:solidFill>
                  <a:schemeClr val="bg1"/>
                </a:solidFill>
                <a:latin typeface="Kozuka Gothic Pro L" pitchFamily="34" charset="-128"/>
                <a:ea typeface="Kozuka Gothic Pro L" pitchFamily="34" charset="-128"/>
              </a:rPr>
              <a:t>1</a:t>
            </a:r>
            <a:endParaRPr lang="en-US" sz="500" spc="400" baseline="50000" dirty="0">
              <a:solidFill>
                <a:schemeClr val="bg1"/>
              </a:solidFill>
              <a:latin typeface="Kozuka Gothic Pro L" pitchFamily="34" charset="-128"/>
              <a:ea typeface="Kozuka Gothic Pro L" pitchFamily="34" charset="-128"/>
            </a:endParaRPr>
          </a:p>
          <a:p>
            <a:pPr algn="r"/>
            <a:r>
              <a:rPr lang="en-US" sz="1150" spc="400" dirty="0">
                <a:solidFill>
                  <a:schemeClr val="bg1"/>
                </a:solidFill>
                <a:latin typeface="Kozuka Gothic Pro L" pitchFamily="34" charset="-128"/>
                <a:ea typeface="Kozuka Gothic Pro L" pitchFamily="34" charset="-128"/>
              </a:rPr>
              <a:t> </a:t>
            </a:r>
          </a:p>
          <a:p>
            <a:pPr algn="r"/>
            <a:r>
              <a:rPr lang="en-US" sz="4000" spc="400" dirty="0" err="1">
                <a:solidFill>
                  <a:schemeClr val="bg1"/>
                </a:solidFill>
                <a:latin typeface="Kozuka Gothic Pro L" pitchFamily="34" charset="-128"/>
                <a:ea typeface="Kozuka Gothic Pro L" pitchFamily="34" charset="-128"/>
              </a:rPr>
              <a:t>Rens</a:t>
            </a:r>
            <a:r>
              <a:rPr lang="en-US" sz="4000" spc="400" dirty="0">
                <a:solidFill>
                  <a:schemeClr val="bg1"/>
                </a:solidFill>
                <a:latin typeface="Kozuka Gothic Pro L" pitchFamily="34" charset="-128"/>
                <a:ea typeface="Kozuka Gothic Pro L" pitchFamily="34" charset="-128"/>
              </a:rPr>
              <a:t> de Hond</a:t>
            </a:r>
            <a:r>
              <a:rPr lang="en-US" sz="3200" spc="400" baseline="50000" dirty="0">
                <a:solidFill>
                  <a:schemeClr val="bg1"/>
                </a:solidFill>
                <a:latin typeface="Kozuka Gothic Pro L" pitchFamily="34" charset="-128"/>
                <a:ea typeface="Kozuka Gothic Pro L" pitchFamily="34" charset="-128"/>
              </a:rPr>
              <a:t>1</a:t>
            </a:r>
          </a:p>
          <a:p>
            <a:pPr algn="r"/>
            <a:r>
              <a:rPr lang="en-US" sz="1150" spc="400" dirty="0">
                <a:solidFill>
                  <a:schemeClr val="bg1"/>
                </a:solidFill>
                <a:latin typeface="Kozuka Gothic Pro L" pitchFamily="34" charset="-128"/>
                <a:ea typeface="Kozuka Gothic Pro L" pitchFamily="34" charset="-128"/>
              </a:rPr>
              <a:t> </a:t>
            </a:r>
          </a:p>
          <a:p>
            <a:pPr algn="r"/>
            <a:r>
              <a:rPr lang="en-US" sz="4000" spc="400" dirty="0">
                <a:solidFill>
                  <a:schemeClr val="bg1"/>
                </a:solidFill>
                <a:latin typeface="Kozuka Gothic Pro L" pitchFamily="34" charset="-128"/>
                <a:ea typeface="Kozuka Gothic Pro L" pitchFamily="34" charset="-128"/>
              </a:rPr>
              <a:t>Oscar Martinez-Rubi</a:t>
            </a:r>
            <a:r>
              <a:rPr lang="en-US" sz="3200" spc="400" baseline="50000" dirty="0">
                <a:solidFill>
                  <a:schemeClr val="bg1"/>
                </a:solidFill>
                <a:latin typeface="Kozuka Gothic Pro L" pitchFamily="34" charset="-128"/>
                <a:ea typeface="Kozuka Gothic Pro L" pitchFamily="34" charset="-128"/>
              </a:rPr>
              <a:t>2</a:t>
            </a:r>
            <a:endParaRPr lang="nl-NL" sz="3200" spc="400" baseline="50000" dirty="0">
              <a:solidFill>
                <a:schemeClr val="bg1"/>
              </a:solidFill>
              <a:latin typeface="Kozuka Gothic Pro L" pitchFamily="34" charset="-128"/>
              <a:ea typeface="Kozuka Gothic Pro L" pitchFamily="34" charset="-128"/>
            </a:endParaRPr>
          </a:p>
        </p:txBody>
      </p:sp>
      <p:cxnSp>
        <p:nvCxnSpPr>
          <p:cNvPr id="38" name="Rechte verbindingslijn 37"/>
          <p:cNvCxnSpPr/>
          <p:nvPr/>
        </p:nvCxnSpPr>
        <p:spPr>
          <a:xfrm>
            <a:off x="1170435" y="2106118"/>
            <a:ext cx="28011112"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49" name="Tekstvak 48"/>
          <p:cNvSpPr txBox="1"/>
          <p:nvPr/>
        </p:nvSpPr>
        <p:spPr>
          <a:xfrm>
            <a:off x="21152875" y="963357"/>
            <a:ext cx="827872" cy="928984"/>
          </a:xfrm>
          <a:prstGeom prst="rect">
            <a:avLst/>
          </a:prstGeom>
          <a:noFill/>
        </p:spPr>
        <p:txBody>
          <a:bodyPr wrap="square" rtlCol="0">
            <a:spAutoFit/>
          </a:bodyPr>
          <a:lstStyle/>
          <a:p>
            <a:r>
              <a:rPr lang="en-US" sz="3200" spc="400" baseline="50000" dirty="0">
                <a:solidFill>
                  <a:schemeClr val="bg1"/>
                </a:solidFill>
                <a:latin typeface="Kozuka Gothic Pro L" pitchFamily="34" charset="-128"/>
                <a:ea typeface="Kozuka Gothic Pro L" pitchFamily="34" charset="-128"/>
              </a:rPr>
              <a:t>1</a:t>
            </a:r>
            <a:endParaRPr lang="nl-NL" sz="3200" spc="400" baseline="50000" dirty="0">
              <a:solidFill>
                <a:schemeClr val="bg1"/>
              </a:solidFill>
              <a:latin typeface="Kozuka Gothic Pro L" pitchFamily="34" charset="-128"/>
              <a:ea typeface="Kozuka Gothic Pro L" pitchFamily="34" charset="-128"/>
            </a:endParaRPr>
          </a:p>
          <a:p>
            <a:endParaRPr lang="nl-NL" sz="3200" dirty="0">
              <a:latin typeface="Kozuka Gothic Pro L" pitchFamily="34" charset="-128"/>
              <a:ea typeface="Kozuka Gothic Pro L" pitchFamily="34" charset="-128"/>
            </a:endParaRPr>
          </a:p>
        </p:txBody>
      </p:sp>
      <p:sp>
        <p:nvSpPr>
          <p:cNvPr id="79" name="Tekstvak 78"/>
          <p:cNvSpPr txBox="1"/>
          <p:nvPr/>
        </p:nvSpPr>
        <p:spPr>
          <a:xfrm>
            <a:off x="25077091" y="977024"/>
            <a:ext cx="1655743" cy="913070"/>
          </a:xfrm>
          <a:prstGeom prst="rect">
            <a:avLst/>
          </a:prstGeom>
          <a:noFill/>
        </p:spPr>
        <p:txBody>
          <a:bodyPr wrap="square" rtlCol="0">
            <a:spAutoFit/>
          </a:bodyPr>
          <a:lstStyle/>
          <a:p>
            <a:r>
              <a:rPr lang="en-US" sz="3200" spc="400" baseline="50000" dirty="0">
                <a:solidFill>
                  <a:schemeClr val="bg1"/>
                </a:solidFill>
                <a:latin typeface="Kozuka Gothic Pro L" pitchFamily="34" charset="-128"/>
                <a:ea typeface="Kozuka Gothic Pro L" pitchFamily="34" charset="-128"/>
              </a:rPr>
              <a:t>2</a:t>
            </a:r>
            <a:endParaRPr lang="nl-NL" sz="3200" spc="400" baseline="50000" dirty="0">
              <a:solidFill>
                <a:schemeClr val="bg1"/>
              </a:solidFill>
              <a:latin typeface="Kozuka Gothic Pro L" pitchFamily="34" charset="-128"/>
              <a:ea typeface="Kozuka Gothic Pro L" pitchFamily="34" charset="-128"/>
            </a:endParaRPr>
          </a:p>
          <a:p>
            <a:endParaRPr lang="nl-NL" sz="3200" dirty="0">
              <a:latin typeface="Kozuka Gothic Pro L" pitchFamily="34" charset="-128"/>
              <a:ea typeface="Kozuka Gothic Pro L" pitchFamily="34" charset="-128"/>
            </a:endParaRPr>
          </a:p>
        </p:txBody>
      </p:sp>
      <p:grpSp>
        <p:nvGrpSpPr>
          <p:cNvPr id="85" name="Groep 84"/>
          <p:cNvGrpSpPr/>
          <p:nvPr/>
        </p:nvGrpSpPr>
        <p:grpSpPr>
          <a:xfrm>
            <a:off x="1332455" y="11863702"/>
            <a:ext cx="25672197" cy="4500000"/>
            <a:chOff x="1332455" y="13345678"/>
            <a:chExt cx="25672197" cy="4500000"/>
          </a:xfrm>
        </p:grpSpPr>
        <p:grpSp>
          <p:nvGrpSpPr>
            <p:cNvPr id="15" name="Groep 14"/>
            <p:cNvGrpSpPr/>
            <p:nvPr/>
          </p:nvGrpSpPr>
          <p:grpSpPr>
            <a:xfrm>
              <a:off x="1332455" y="13411374"/>
              <a:ext cx="11863316" cy="4434304"/>
              <a:chOff x="2199835" y="11539165"/>
              <a:chExt cx="12557917" cy="4434304"/>
            </a:xfrm>
          </p:grpSpPr>
          <p:sp>
            <p:nvSpPr>
              <p:cNvPr id="13" name="Tekstvak 12"/>
              <p:cNvSpPr txBox="1"/>
              <p:nvPr/>
            </p:nvSpPr>
            <p:spPr>
              <a:xfrm>
                <a:off x="2199863" y="11539165"/>
                <a:ext cx="10494641" cy="584775"/>
              </a:xfrm>
              <a:prstGeom prst="rect">
                <a:avLst/>
              </a:prstGeom>
              <a:noFill/>
            </p:spPr>
            <p:txBody>
              <a:bodyPr wrap="square" rtlCol="0">
                <a:spAutoFit/>
              </a:bodyPr>
              <a:lstStyle/>
              <a:p>
                <a:r>
                  <a:rPr lang="en-US" sz="3200" spc="600" dirty="0">
                    <a:solidFill>
                      <a:schemeClr val="bg1"/>
                    </a:solidFill>
                    <a:latin typeface="Kozuka Gothic Pro L" pitchFamily="34" charset="-128"/>
                    <a:ea typeface="Kozuka Gothic Pro L" pitchFamily="34" charset="-128"/>
                  </a:rPr>
                  <a:t>MAPPING THE VIA APPIA</a:t>
                </a:r>
                <a:endParaRPr lang="nl-NL" sz="3200" spc="600" dirty="0">
                  <a:solidFill>
                    <a:schemeClr val="bg1"/>
                  </a:solidFill>
                  <a:latin typeface="Kozuka Gothic Pro L" pitchFamily="34" charset="-128"/>
                  <a:ea typeface="Kozuka Gothic Pro L" pitchFamily="34" charset="-128"/>
                </a:endParaRPr>
              </a:p>
            </p:txBody>
          </p:sp>
          <p:sp>
            <p:nvSpPr>
              <p:cNvPr id="14" name="Tekstvak 13"/>
              <p:cNvSpPr txBox="1"/>
              <p:nvPr/>
            </p:nvSpPr>
            <p:spPr>
              <a:xfrm>
                <a:off x="2199835" y="12341706"/>
                <a:ext cx="12557917" cy="3631763"/>
              </a:xfrm>
              <a:prstGeom prst="rect">
                <a:avLst/>
              </a:prstGeom>
              <a:noFill/>
            </p:spPr>
            <p:txBody>
              <a:bodyPr wrap="square" rtlCol="0">
                <a:spAutoFit/>
              </a:bodyPr>
              <a:lstStyle/>
              <a:p>
                <a:pPr algn="just"/>
                <a:r>
                  <a:rPr lang="en-US" sz="2400" dirty="0">
                    <a:solidFill>
                      <a:schemeClr val="bg1"/>
                    </a:solidFill>
                    <a:latin typeface="Calibri Light" panose="020F0302020204030204" pitchFamily="34" charset="0"/>
                  </a:rPr>
                  <a:t>The archaeological project ‘Mapping the Via </a:t>
                </a:r>
                <a:r>
                  <a:rPr lang="en-US" sz="2400" dirty="0" err="1">
                    <a:solidFill>
                      <a:schemeClr val="bg1"/>
                    </a:solidFill>
                    <a:latin typeface="Calibri Light" panose="020F0302020204030204" pitchFamily="34" charset="0"/>
                  </a:rPr>
                  <a:t>Appia</a:t>
                </a:r>
                <a:r>
                  <a:rPr lang="en-US" sz="2400" dirty="0">
                    <a:solidFill>
                      <a:schemeClr val="bg1"/>
                    </a:solidFill>
                    <a:latin typeface="Calibri Light" panose="020F0302020204030204" pitchFamily="34" charset="0"/>
                  </a:rPr>
                  <a:t>’ investigates the 5th and 6th miles of the Via </a:t>
                </a:r>
                <a:r>
                  <a:rPr lang="en-US" sz="2400" dirty="0" err="1">
                    <a:solidFill>
                      <a:schemeClr val="bg1"/>
                    </a:solidFill>
                    <a:latin typeface="Calibri Light" panose="020F0302020204030204" pitchFamily="34" charset="0"/>
                  </a:rPr>
                  <a:t>Appia</a:t>
                </a:r>
                <a:r>
                  <a:rPr lang="en-US" sz="2400" dirty="0">
                    <a:solidFill>
                      <a:schemeClr val="bg1"/>
                    </a:solidFill>
                    <a:latin typeface="Calibri Light" panose="020F0302020204030204" pitchFamily="34" charset="0"/>
                  </a:rPr>
                  <a:t>, the ‘Queen of roads’, which was constructed and used from 312 BC onwards. It ran from Rome to the </a:t>
                </a:r>
                <a:r>
                  <a:rPr lang="en-US" sz="2400" dirty="0" err="1">
                    <a:solidFill>
                      <a:schemeClr val="bg1"/>
                    </a:solidFill>
                    <a:latin typeface="Calibri Light" panose="020F0302020204030204" pitchFamily="34" charset="0"/>
                  </a:rPr>
                  <a:t>harbour</a:t>
                </a:r>
                <a:r>
                  <a:rPr lang="en-US" sz="2400" dirty="0">
                    <a:solidFill>
                      <a:schemeClr val="bg1"/>
                    </a:solidFill>
                    <a:latin typeface="Calibri Light" panose="020F0302020204030204" pitchFamily="34" charset="0"/>
                  </a:rPr>
                  <a:t> city of </a:t>
                </a:r>
                <a:r>
                  <a:rPr lang="en-US" sz="2400" dirty="0" err="1">
                    <a:solidFill>
                      <a:schemeClr val="bg1"/>
                    </a:solidFill>
                    <a:latin typeface="Calibri Light" panose="020F0302020204030204" pitchFamily="34" charset="0"/>
                  </a:rPr>
                  <a:t>Brundisium</a:t>
                </a:r>
                <a:r>
                  <a:rPr lang="en-US" sz="2400" dirty="0">
                    <a:solidFill>
                      <a:schemeClr val="bg1"/>
                    </a:solidFill>
                    <a:latin typeface="Calibri Light" panose="020F0302020204030204" pitchFamily="34" charset="0"/>
                  </a:rPr>
                  <a:t> in the south of Italy. Besides the strategically and economically most important road of the Roman world, it also developed into an elongated necropolis and suburban area, of which countless remains are now scattered all along the road.</a:t>
                </a:r>
              </a:p>
              <a:p>
                <a:pPr algn="just"/>
                <a:r>
                  <a:rPr lang="en-US" sz="1400" dirty="0">
                    <a:solidFill>
                      <a:schemeClr val="bg1"/>
                    </a:solidFill>
                    <a:latin typeface="Calibri Light" panose="020F0302020204030204" pitchFamily="34" charset="0"/>
                  </a:rPr>
                  <a:t> </a:t>
                </a:r>
              </a:p>
              <a:p>
                <a:pPr algn="just"/>
                <a:r>
                  <a:rPr lang="en-US" sz="2400" dirty="0">
                    <a:solidFill>
                      <a:schemeClr val="bg1"/>
                    </a:solidFill>
                    <a:latin typeface="Calibri Light" panose="020F0302020204030204" pitchFamily="34" charset="0"/>
                  </a:rPr>
                  <a:t>The ‘Mapping the Via </a:t>
                </a:r>
                <a:r>
                  <a:rPr lang="en-US" sz="2400" dirty="0" err="1">
                    <a:solidFill>
                      <a:schemeClr val="bg1"/>
                    </a:solidFill>
                    <a:latin typeface="Calibri Light" panose="020F0302020204030204" pitchFamily="34" charset="0"/>
                  </a:rPr>
                  <a:t>Appia</a:t>
                </a:r>
                <a:r>
                  <a:rPr lang="en-US" sz="2400" dirty="0">
                    <a:solidFill>
                      <a:schemeClr val="bg1"/>
                    </a:solidFill>
                    <a:latin typeface="Calibri Light" panose="020F0302020204030204" pitchFamily="34" charset="0"/>
                  </a:rPr>
                  <a:t>’ project aims</a:t>
                </a:r>
              </a:p>
              <a:p>
                <a:pPr algn="just"/>
                <a:r>
                  <a:rPr lang="en-US" sz="2400" dirty="0">
                    <a:solidFill>
                      <a:schemeClr val="bg1"/>
                    </a:solidFill>
                    <a:latin typeface="Calibri Light" panose="020F0302020204030204" pitchFamily="34" charset="0"/>
                    <a:sym typeface="Wingdings"/>
                  </a:rPr>
                  <a:t>•  </a:t>
                </a:r>
                <a:r>
                  <a:rPr lang="en-US" sz="2400" dirty="0">
                    <a:solidFill>
                      <a:schemeClr val="bg1"/>
                    </a:solidFill>
                    <a:latin typeface="Calibri Light" panose="020F0302020204030204" pitchFamily="34" charset="0"/>
                  </a:rPr>
                  <a:t>at a thorough inventory and analysis of the Roman interventions in their suburban landscape;</a:t>
                </a:r>
              </a:p>
              <a:p>
                <a:pPr algn="just"/>
                <a:r>
                  <a:rPr lang="en-US" sz="2400" dirty="0">
                    <a:solidFill>
                      <a:schemeClr val="bg1"/>
                    </a:solidFill>
                    <a:latin typeface="Calibri Light" panose="020F0302020204030204" pitchFamily="34" charset="0"/>
                    <a:sym typeface="Wingdings"/>
                  </a:rPr>
                  <a:t>•  to gain insights into the use of the road after antiquity;</a:t>
                </a:r>
              </a:p>
              <a:p>
                <a:pPr algn="just"/>
                <a:r>
                  <a:rPr lang="en-US" sz="2400" dirty="0">
                    <a:solidFill>
                      <a:schemeClr val="bg1"/>
                    </a:solidFill>
                    <a:latin typeface="Calibri Light" panose="020F0302020204030204" pitchFamily="34" charset="0"/>
                    <a:sym typeface="Wingdings"/>
                  </a:rPr>
                  <a:t>•  to gain an insight into the modern use of the archaeological park.</a:t>
                </a:r>
              </a:p>
            </p:txBody>
          </p:sp>
        </p:grpSp>
        <p:grpSp>
          <p:nvGrpSpPr>
            <p:cNvPr id="64" name="Groep 63"/>
            <p:cNvGrpSpPr/>
            <p:nvPr/>
          </p:nvGrpSpPr>
          <p:grpSpPr>
            <a:xfrm>
              <a:off x="6499027" y="14029254"/>
              <a:ext cx="10945215" cy="1872208"/>
              <a:chOff x="6036554" y="14029254"/>
              <a:chExt cx="11407690" cy="1872208"/>
            </a:xfrm>
          </p:grpSpPr>
          <p:sp>
            <p:nvSpPr>
              <p:cNvPr id="60" name="Boog 59"/>
              <p:cNvSpPr/>
              <p:nvPr/>
            </p:nvSpPr>
            <p:spPr>
              <a:xfrm>
                <a:off x="6036554" y="14029254"/>
                <a:ext cx="11407690" cy="1872208"/>
              </a:xfrm>
              <a:prstGeom prst="arc">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cxnSp>
            <p:nvCxnSpPr>
              <p:cNvPr id="62" name="Rechte verbindingslijn 61"/>
              <p:cNvCxnSpPr/>
              <p:nvPr/>
            </p:nvCxnSpPr>
            <p:spPr>
              <a:xfrm>
                <a:off x="6261707" y="14029254"/>
                <a:ext cx="562879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0" name="Vrije vorm 69"/>
            <p:cNvSpPr/>
            <p:nvPr/>
          </p:nvSpPr>
          <p:spPr>
            <a:xfrm rot="533795">
              <a:off x="19909692" y="14648971"/>
              <a:ext cx="5642780" cy="2294427"/>
            </a:xfrm>
            <a:custGeom>
              <a:avLst/>
              <a:gdLst>
                <a:gd name="connsiteX0" fmla="*/ 0 w 6357480"/>
                <a:gd name="connsiteY0" fmla="*/ 1737360 h 2294427"/>
                <a:gd name="connsiteX1" fmla="*/ 2811780 w 6357480"/>
                <a:gd name="connsiteY1" fmla="*/ 2240280 h 2294427"/>
                <a:gd name="connsiteX2" fmla="*/ 5783580 w 6357480"/>
                <a:gd name="connsiteY2" fmla="*/ 594360 h 2294427"/>
                <a:gd name="connsiteX3" fmla="*/ 6355080 w 6357480"/>
                <a:gd name="connsiteY3" fmla="*/ 0 h 2294427"/>
              </a:gdLst>
              <a:ahLst/>
              <a:cxnLst>
                <a:cxn ang="0">
                  <a:pos x="connsiteX0" y="connsiteY0"/>
                </a:cxn>
                <a:cxn ang="0">
                  <a:pos x="connsiteX1" y="connsiteY1"/>
                </a:cxn>
                <a:cxn ang="0">
                  <a:pos x="connsiteX2" y="connsiteY2"/>
                </a:cxn>
                <a:cxn ang="0">
                  <a:pos x="connsiteX3" y="connsiteY3"/>
                </a:cxn>
              </a:cxnLst>
              <a:rect l="l" t="t" r="r" b="b"/>
              <a:pathLst>
                <a:path w="6357480" h="2294427">
                  <a:moveTo>
                    <a:pt x="0" y="1737360"/>
                  </a:moveTo>
                  <a:cubicBezTo>
                    <a:pt x="923925" y="2084070"/>
                    <a:pt x="1847850" y="2430780"/>
                    <a:pt x="2811780" y="2240280"/>
                  </a:cubicBezTo>
                  <a:cubicBezTo>
                    <a:pt x="3775710" y="2049780"/>
                    <a:pt x="5193030" y="967740"/>
                    <a:pt x="5783580" y="594360"/>
                  </a:cubicBezTo>
                  <a:cubicBezTo>
                    <a:pt x="6374130" y="220980"/>
                    <a:pt x="6364605" y="110490"/>
                    <a:pt x="6355080" y="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53" name="Picture 29" descr="H:\Studie (19-05-2013)\1. Master [jaar 2 (2011-)2012-2013]\Stage SPINlab\SOJA presentaties\1c.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5396" t="52362" r="7347" b="3194"/>
            <a:stretch/>
          </p:blipFill>
          <p:spPr bwMode="auto">
            <a:xfrm>
              <a:off x="22504652" y="13345678"/>
              <a:ext cx="4500000" cy="4500000"/>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pic>
          <p:nvPicPr>
            <p:cNvPr id="1039" name="Picture 15" descr="C:\Users\Rens\Dropbox\eScienceCenter-SPINlab\Shared MAURICE-RENS\POSTER_SIENA\afbeeldingen\De_Kleijn_01_ii.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901" t="-700" r="23805" b="700"/>
            <a:stretch/>
          </p:blipFill>
          <p:spPr bwMode="auto">
            <a:xfrm>
              <a:off x="16796171" y="13345678"/>
              <a:ext cx="4500000" cy="4500000"/>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grpSp>
      <p:grpSp>
        <p:nvGrpSpPr>
          <p:cNvPr id="81" name="Groep 80"/>
          <p:cNvGrpSpPr/>
          <p:nvPr/>
        </p:nvGrpSpPr>
        <p:grpSpPr>
          <a:xfrm>
            <a:off x="1332453" y="24212574"/>
            <a:ext cx="11359262" cy="6263659"/>
            <a:chOff x="17185547" y="35638285"/>
            <a:chExt cx="10298776" cy="6621299"/>
          </a:xfrm>
        </p:grpSpPr>
        <p:grpSp>
          <p:nvGrpSpPr>
            <p:cNvPr id="80" name="Groep 79"/>
            <p:cNvGrpSpPr/>
            <p:nvPr/>
          </p:nvGrpSpPr>
          <p:grpSpPr>
            <a:xfrm>
              <a:off x="17185547" y="35638285"/>
              <a:ext cx="10298776" cy="6621299"/>
              <a:chOff x="17185547" y="35638285"/>
              <a:chExt cx="10298776" cy="6621299"/>
            </a:xfrm>
          </p:grpSpPr>
          <p:grpSp>
            <p:nvGrpSpPr>
              <p:cNvPr id="103" name="Groep 102"/>
              <p:cNvGrpSpPr/>
              <p:nvPr/>
            </p:nvGrpSpPr>
            <p:grpSpPr>
              <a:xfrm>
                <a:off x="17185547" y="35638285"/>
                <a:ext cx="10298776" cy="6621299"/>
                <a:chOff x="17516251" y="25868757"/>
                <a:chExt cx="10298776" cy="6621299"/>
              </a:xfrm>
            </p:grpSpPr>
            <p:sp>
              <p:nvSpPr>
                <p:cNvPr id="104" name="TextBox 218"/>
                <p:cNvSpPr txBox="1"/>
                <p:nvPr/>
              </p:nvSpPr>
              <p:spPr>
                <a:xfrm>
                  <a:off x="22022486" y="25868757"/>
                  <a:ext cx="1174937" cy="584775"/>
                </a:xfrm>
                <a:prstGeom prst="rect">
                  <a:avLst/>
                </a:prstGeom>
                <a:noFill/>
              </p:spPr>
              <p:txBody>
                <a:bodyPr wrap="none" rtlCol="0">
                  <a:spAutoFit/>
                </a:bodyPr>
                <a:lstStyle/>
                <a:p>
                  <a:pPr algn="ctr"/>
                  <a:r>
                    <a:rPr lang="en-US" sz="1600" dirty="0">
                      <a:solidFill>
                        <a:schemeClr val="bg1"/>
                      </a:solidFill>
                      <a:ea typeface="Kozuka Gothic Pro L" pitchFamily="34" charset="-128"/>
                    </a:rPr>
                    <a:t>DATA</a:t>
                  </a:r>
                </a:p>
                <a:p>
                  <a:pPr algn="ctr"/>
                  <a:r>
                    <a:rPr lang="en-US" sz="1600" dirty="0">
                      <a:solidFill>
                        <a:schemeClr val="bg1"/>
                      </a:solidFill>
                      <a:ea typeface="Kozuka Gothic Pro L" pitchFamily="34" charset="-128"/>
                    </a:rPr>
                    <a:t>STRUCTURE</a:t>
                  </a:r>
                </a:p>
              </p:txBody>
            </p:sp>
            <p:sp>
              <p:nvSpPr>
                <p:cNvPr id="106" name="Rounded Rectangle 69"/>
                <p:cNvSpPr/>
                <p:nvPr/>
              </p:nvSpPr>
              <p:spPr>
                <a:xfrm>
                  <a:off x="17677542" y="29258636"/>
                  <a:ext cx="1156233" cy="1275988"/>
                </a:xfrm>
                <a:prstGeom prst="roundRect">
                  <a:avLst/>
                </a:prstGeom>
                <a:noFill/>
                <a:ln w="508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fieldwork analysis</a:t>
                  </a:r>
                </a:p>
                <a:p>
                  <a:pPr algn="ctr"/>
                  <a:r>
                    <a:rPr lang="en-US" sz="1000" dirty="0">
                      <a:solidFill>
                        <a:schemeClr val="bg1"/>
                      </a:solidFill>
                      <a:sym typeface="Wingdings 3"/>
                    </a:rPr>
                    <a:t></a:t>
                  </a:r>
                </a:p>
                <a:p>
                  <a:pPr algn="ctr"/>
                  <a:r>
                    <a:rPr lang="en-US" sz="1400" dirty="0">
                      <a:solidFill>
                        <a:schemeClr val="bg1"/>
                      </a:solidFill>
                    </a:rPr>
                    <a:t>relational database</a:t>
                  </a:r>
                </a:p>
              </p:txBody>
            </p:sp>
            <p:sp>
              <p:nvSpPr>
                <p:cNvPr id="107" name="Rounded Rectangle 3"/>
                <p:cNvSpPr/>
                <p:nvPr/>
              </p:nvSpPr>
              <p:spPr>
                <a:xfrm>
                  <a:off x="17687941" y="28361765"/>
                  <a:ext cx="1156233" cy="787669"/>
                </a:xfrm>
                <a:prstGeom prst="roundRect">
                  <a:avLst/>
                </a:prstGeom>
                <a:noFill/>
                <a:ln w="508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Fugro</a:t>
                  </a:r>
                  <a:endParaRPr lang="en-US" sz="1400" dirty="0">
                    <a:solidFill>
                      <a:schemeClr val="bg1"/>
                    </a:solidFill>
                  </a:endParaRPr>
                </a:p>
                <a:p>
                  <a:pPr algn="ctr"/>
                  <a:r>
                    <a:rPr lang="en-US" sz="1400" dirty="0">
                      <a:solidFill>
                        <a:schemeClr val="bg1"/>
                      </a:solidFill>
                    </a:rPr>
                    <a:t>DRIVE-MAP</a:t>
                  </a:r>
                </a:p>
              </p:txBody>
            </p:sp>
            <p:sp>
              <p:nvSpPr>
                <p:cNvPr id="108" name="Rounded Rectangle 4"/>
                <p:cNvSpPr/>
                <p:nvPr/>
              </p:nvSpPr>
              <p:spPr>
                <a:xfrm>
                  <a:off x="17687941" y="26606455"/>
                  <a:ext cx="1156233" cy="787669"/>
                </a:xfrm>
                <a:prstGeom prst="roundRect">
                  <a:avLst/>
                </a:prstGeom>
                <a:noFill/>
                <a:ln w="508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pictures</a:t>
                  </a:r>
                </a:p>
              </p:txBody>
            </p:sp>
            <p:sp>
              <p:nvSpPr>
                <p:cNvPr id="109" name="Rounded Rectangle 5"/>
                <p:cNvSpPr/>
                <p:nvPr/>
              </p:nvSpPr>
              <p:spPr>
                <a:xfrm>
                  <a:off x="17687941" y="27480913"/>
                  <a:ext cx="1156233" cy="787669"/>
                </a:xfrm>
                <a:prstGeom prst="roundRect">
                  <a:avLst/>
                </a:prstGeom>
                <a:noFill/>
                <a:ln w="508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Topcon </a:t>
                  </a:r>
                </a:p>
                <a:p>
                  <a:pPr algn="ctr"/>
                  <a:r>
                    <a:rPr lang="en-US" sz="1400" dirty="0">
                      <a:solidFill>
                        <a:schemeClr val="bg1"/>
                      </a:solidFill>
                    </a:rPr>
                    <a:t>footprints</a:t>
                  </a:r>
                </a:p>
              </p:txBody>
            </p:sp>
            <p:sp>
              <p:nvSpPr>
                <p:cNvPr id="110" name="TextBox 218"/>
                <p:cNvSpPr txBox="1"/>
                <p:nvPr/>
              </p:nvSpPr>
              <p:spPr>
                <a:xfrm>
                  <a:off x="17516251" y="25868758"/>
                  <a:ext cx="1515077" cy="584775"/>
                </a:xfrm>
                <a:prstGeom prst="rect">
                  <a:avLst/>
                </a:prstGeom>
                <a:noFill/>
                <a:ln w="6350">
                  <a:noFill/>
                </a:ln>
              </p:spPr>
              <p:txBody>
                <a:bodyPr wrap="square" rtlCol="0">
                  <a:spAutoFit/>
                </a:bodyPr>
                <a:lstStyle/>
                <a:p>
                  <a:pPr algn="ctr"/>
                  <a:r>
                    <a:rPr lang="en-US" sz="1600" dirty="0">
                      <a:solidFill>
                        <a:schemeClr val="bg1"/>
                      </a:solidFill>
                      <a:ea typeface="Kozuka Gothic Pro L" pitchFamily="34" charset="-128"/>
                    </a:rPr>
                    <a:t>DATA</a:t>
                  </a:r>
                  <a:r>
                    <a:rPr lang="en-US" sz="1600" dirty="0">
                      <a:ea typeface="Kozuka Gothic Pro L" pitchFamily="34" charset="-128"/>
                    </a:rPr>
                    <a:t> </a:t>
                  </a:r>
                  <a:r>
                    <a:rPr lang="en-US" sz="1600" dirty="0">
                      <a:solidFill>
                        <a:schemeClr val="bg1"/>
                      </a:solidFill>
                      <a:ea typeface="Kozuka Gothic Pro L" pitchFamily="34" charset="-128"/>
                    </a:rPr>
                    <a:t>ACQUISITION</a:t>
                  </a:r>
                </a:p>
              </p:txBody>
            </p:sp>
            <p:sp>
              <p:nvSpPr>
                <p:cNvPr id="111" name="TextBox 218"/>
                <p:cNvSpPr txBox="1"/>
                <p:nvPr/>
              </p:nvSpPr>
              <p:spPr>
                <a:xfrm>
                  <a:off x="19772177" y="25868758"/>
                  <a:ext cx="1248291" cy="584775"/>
                </a:xfrm>
                <a:prstGeom prst="rect">
                  <a:avLst/>
                </a:prstGeom>
                <a:noFill/>
                <a:ln w="6350">
                  <a:noFill/>
                </a:ln>
              </p:spPr>
              <p:txBody>
                <a:bodyPr wrap="none" rtlCol="0">
                  <a:spAutoFit/>
                </a:bodyPr>
                <a:lstStyle/>
                <a:p>
                  <a:pPr algn="ctr"/>
                  <a:r>
                    <a:rPr lang="en-US" sz="1600" dirty="0">
                      <a:solidFill>
                        <a:schemeClr val="bg1"/>
                      </a:solidFill>
                      <a:ea typeface="Kozuka Gothic Pro L" pitchFamily="34" charset="-128"/>
                    </a:rPr>
                    <a:t>DATA </a:t>
                  </a:r>
                </a:p>
                <a:p>
                  <a:pPr algn="ctr"/>
                  <a:r>
                    <a:rPr lang="en-US" sz="1600" dirty="0">
                      <a:solidFill>
                        <a:schemeClr val="bg1"/>
                      </a:solidFill>
                      <a:ea typeface="Kozuka Gothic Pro L" pitchFamily="34" charset="-128"/>
                    </a:rPr>
                    <a:t>PROCESSING</a:t>
                  </a:r>
                </a:p>
              </p:txBody>
            </p:sp>
            <p:sp>
              <p:nvSpPr>
                <p:cNvPr id="112" name="Rounded Rectangle 7"/>
                <p:cNvSpPr/>
                <p:nvPr/>
              </p:nvSpPr>
              <p:spPr>
                <a:xfrm>
                  <a:off x="19645357" y="29851044"/>
                  <a:ext cx="1501933" cy="960503"/>
                </a:xfrm>
                <a:prstGeom prst="roundRect">
                  <a:avLst/>
                </a:prstGeom>
                <a:noFill/>
                <a:ln w="508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solidFill>
                        <a:schemeClr val="bg1"/>
                      </a:solidFill>
                    </a:rPr>
                    <a:t>define</a:t>
                  </a:r>
                  <a:r>
                    <a:rPr lang="nl-NL" sz="1400" dirty="0">
                      <a:solidFill>
                        <a:schemeClr val="bg1"/>
                      </a:solidFill>
                    </a:rPr>
                    <a:t> sites and </a:t>
                  </a:r>
                  <a:r>
                    <a:rPr lang="nl-NL" sz="1400" dirty="0" err="1">
                      <a:solidFill>
                        <a:schemeClr val="bg1"/>
                      </a:solidFill>
                    </a:rPr>
                    <a:t>objects</a:t>
                  </a:r>
                  <a:endParaRPr lang="nl-NL" sz="1400" dirty="0">
                    <a:solidFill>
                      <a:schemeClr val="bg1"/>
                    </a:solidFill>
                  </a:endParaRPr>
                </a:p>
              </p:txBody>
            </p:sp>
            <p:sp>
              <p:nvSpPr>
                <p:cNvPr id="113" name="Rounded Rectangle 7"/>
                <p:cNvSpPr/>
                <p:nvPr/>
              </p:nvSpPr>
              <p:spPr>
                <a:xfrm>
                  <a:off x="19662373" y="28763198"/>
                  <a:ext cx="1501932" cy="982619"/>
                </a:xfrm>
                <a:prstGeom prst="roundRect">
                  <a:avLst/>
                </a:prstGeom>
                <a:noFill/>
                <a:ln w="508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manual alignment</a:t>
                  </a:r>
                </a:p>
              </p:txBody>
            </p:sp>
            <p:sp>
              <p:nvSpPr>
                <p:cNvPr id="114" name="TextBox 75"/>
                <p:cNvSpPr txBox="1"/>
                <p:nvPr/>
              </p:nvSpPr>
              <p:spPr>
                <a:xfrm>
                  <a:off x="25582894" y="25991868"/>
                  <a:ext cx="1378904" cy="338554"/>
                </a:xfrm>
                <a:prstGeom prst="rect">
                  <a:avLst/>
                </a:prstGeom>
                <a:noFill/>
              </p:spPr>
              <p:txBody>
                <a:bodyPr wrap="none" rtlCol="0">
                  <a:spAutoFit/>
                </a:bodyPr>
                <a:lstStyle/>
                <a:p>
                  <a:r>
                    <a:rPr lang="en-US" sz="1600" dirty="0">
                      <a:solidFill>
                        <a:schemeClr val="bg1"/>
                      </a:solidFill>
                      <a:ea typeface="Kozuka Gothic Pro L" pitchFamily="34" charset="-128"/>
                    </a:rPr>
                    <a:t>APPLICATIONS</a:t>
                  </a:r>
                </a:p>
              </p:txBody>
            </p:sp>
            <p:sp>
              <p:nvSpPr>
                <p:cNvPr id="115" name="Rounded Rectangle 215"/>
                <p:cNvSpPr/>
                <p:nvPr/>
              </p:nvSpPr>
              <p:spPr>
                <a:xfrm>
                  <a:off x="21894339" y="29254508"/>
                  <a:ext cx="1432489" cy="787669"/>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PostgreSQL</a:t>
                  </a:r>
                </a:p>
                <a:p>
                  <a:pPr algn="ctr"/>
                  <a:r>
                    <a:rPr lang="en-US" sz="1400" dirty="0">
                      <a:solidFill>
                        <a:schemeClr val="bg1"/>
                      </a:solidFill>
                    </a:rPr>
                    <a:t>relational database</a:t>
                  </a:r>
                </a:p>
              </p:txBody>
            </p:sp>
            <p:sp>
              <p:nvSpPr>
                <p:cNvPr id="116" name="Rounded Rectangle 217"/>
                <p:cNvSpPr/>
                <p:nvPr/>
              </p:nvSpPr>
              <p:spPr>
                <a:xfrm>
                  <a:off x="21894339" y="28361764"/>
                  <a:ext cx="1432489" cy="787669"/>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3D bounding boxes</a:t>
                  </a:r>
                </a:p>
              </p:txBody>
            </p:sp>
            <p:sp>
              <p:nvSpPr>
                <p:cNvPr id="117" name="Rounded Rectangle 216"/>
                <p:cNvSpPr/>
                <p:nvPr/>
              </p:nvSpPr>
              <p:spPr>
                <a:xfrm>
                  <a:off x="21894339" y="27476494"/>
                  <a:ext cx="1431865" cy="787669"/>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point cloud</a:t>
                  </a:r>
                </a:p>
              </p:txBody>
            </p:sp>
            <p:sp>
              <p:nvSpPr>
                <p:cNvPr id="118" name="Rounded Rectangle 42"/>
                <p:cNvSpPr/>
                <p:nvPr/>
              </p:nvSpPr>
              <p:spPr>
                <a:xfrm>
                  <a:off x="21894339" y="26606454"/>
                  <a:ext cx="1432489" cy="787669"/>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meshes &amp; pictures</a:t>
                  </a:r>
                </a:p>
              </p:txBody>
            </p:sp>
            <p:sp>
              <p:nvSpPr>
                <p:cNvPr id="119" name="Rounded Rectangle 70"/>
                <p:cNvSpPr/>
                <p:nvPr/>
              </p:nvSpPr>
              <p:spPr>
                <a:xfrm>
                  <a:off x="21893715" y="30140790"/>
                  <a:ext cx="1432489" cy="787669"/>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3D reconstructions</a:t>
                  </a:r>
                </a:p>
              </p:txBody>
            </p:sp>
            <p:sp>
              <p:nvSpPr>
                <p:cNvPr id="120" name="Rounded Rectangle 69"/>
                <p:cNvSpPr/>
                <p:nvPr/>
              </p:nvSpPr>
              <p:spPr>
                <a:xfrm>
                  <a:off x="21893712" y="31047071"/>
                  <a:ext cx="1432489" cy="787669"/>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historical images</a:t>
                  </a:r>
                </a:p>
              </p:txBody>
            </p:sp>
            <p:sp>
              <p:nvSpPr>
                <p:cNvPr id="121" name="Rounded Rectangle 80"/>
                <p:cNvSpPr/>
                <p:nvPr/>
              </p:nvSpPr>
              <p:spPr>
                <a:xfrm>
                  <a:off x="24729666" y="26606454"/>
                  <a:ext cx="3085361" cy="1346518"/>
                </a:xfrm>
                <a:prstGeom prst="roundRect">
                  <a:avLst/>
                </a:prstGeom>
                <a:solidFill>
                  <a:schemeClr val="bg1">
                    <a:alpha val="2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DESKTOP application</a:t>
                  </a:r>
                </a:p>
                <a:p>
                  <a:pPr algn="ctr"/>
                  <a:r>
                    <a:rPr lang="en-US" sz="600" dirty="0">
                      <a:solidFill>
                        <a:schemeClr val="bg1"/>
                      </a:solidFill>
                    </a:rPr>
                    <a:t> </a:t>
                  </a:r>
                </a:p>
                <a:p>
                  <a:pPr algn="ctr"/>
                  <a:r>
                    <a:rPr lang="en-US" sz="1400" i="1" dirty="0" err="1">
                      <a:solidFill>
                        <a:schemeClr val="bg1"/>
                      </a:solidFill>
                    </a:rPr>
                    <a:t>OpenSceneGraph</a:t>
                  </a:r>
                  <a:endParaRPr lang="en-US" sz="1400" i="1" dirty="0">
                    <a:solidFill>
                      <a:schemeClr val="bg1"/>
                    </a:solidFill>
                  </a:endParaRPr>
                </a:p>
              </p:txBody>
            </p:sp>
            <p:sp>
              <p:nvSpPr>
                <p:cNvPr id="122" name="Rounded Rectangle 80"/>
                <p:cNvSpPr/>
                <p:nvPr/>
              </p:nvSpPr>
              <p:spPr>
                <a:xfrm>
                  <a:off x="24729666" y="28115011"/>
                  <a:ext cx="3085361" cy="1346518"/>
                </a:xfrm>
                <a:prstGeom prst="roundRect">
                  <a:avLst/>
                </a:prstGeom>
                <a:solidFill>
                  <a:schemeClr val="bg1">
                    <a:alpha val="2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WEB application</a:t>
                  </a:r>
                </a:p>
                <a:p>
                  <a:pPr algn="ctr"/>
                  <a:r>
                    <a:rPr lang="en-US" sz="600" dirty="0">
                      <a:solidFill>
                        <a:schemeClr val="bg1"/>
                      </a:solidFill>
                    </a:rPr>
                    <a:t> </a:t>
                  </a:r>
                </a:p>
                <a:p>
                  <a:pPr algn="ctr"/>
                  <a:r>
                    <a:rPr lang="en-US" sz="1400" i="1" dirty="0" err="1">
                      <a:solidFill>
                        <a:schemeClr val="bg1"/>
                      </a:solidFill>
                    </a:rPr>
                    <a:t>Potree</a:t>
                  </a:r>
                  <a:endParaRPr lang="en-US" sz="1400" i="1" dirty="0">
                    <a:solidFill>
                      <a:schemeClr val="bg1"/>
                    </a:solidFill>
                  </a:endParaRPr>
                </a:p>
              </p:txBody>
            </p:sp>
            <p:sp>
              <p:nvSpPr>
                <p:cNvPr id="123" name="Rounded Rectangle 7"/>
                <p:cNvSpPr/>
                <p:nvPr/>
              </p:nvSpPr>
              <p:spPr>
                <a:xfrm>
                  <a:off x="19645358" y="27692518"/>
                  <a:ext cx="1501932" cy="982619"/>
                </a:xfrm>
                <a:prstGeom prst="roundRect">
                  <a:avLst/>
                </a:prstGeom>
                <a:noFill/>
                <a:ln w="508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automatic alignment</a:t>
                  </a:r>
                </a:p>
              </p:txBody>
            </p:sp>
            <p:sp>
              <p:nvSpPr>
                <p:cNvPr id="125" name="PIJL-RECHTS 124"/>
                <p:cNvSpPr/>
                <p:nvPr/>
              </p:nvSpPr>
              <p:spPr>
                <a:xfrm>
                  <a:off x="21303339" y="28232221"/>
                  <a:ext cx="429224" cy="67336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26" name="PIJL-LINKS en -RECHTS 125"/>
                <p:cNvSpPr/>
                <p:nvPr/>
              </p:nvSpPr>
              <p:spPr>
                <a:xfrm>
                  <a:off x="23611236" y="27077164"/>
                  <a:ext cx="772604" cy="405097"/>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27" name="PIJL-LINKS en -RECHTS 126"/>
                <p:cNvSpPr/>
                <p:nvPr/>
              </p:nvSpPr>
              <p:spPr>
                <a:xfrm>
                  <a:off x="23611236" y="28585721"/>
                  <a:ext cx="772604" cy="405097"/>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28" name="PIJL-LINKS en -RECHTS 127"/>
                <p:cNvSpPr/>
                <p:nvPr/>
              </p:nvSpPr>
              <p:spPr>
                <a:xfrm>
                  <a:off x="23611236" y="30105691"/>
                  <a:ext cx="772604" cy="405097"/>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29" name="PIJL-LINKS en -RECHTS 128"/>
                <p:cNvSpPr/>
                <p:nvPr/>
              </p:nvSpPr>
              <p:spPr>
                <a:xfrm>
                  <a:off x="23611236" y="31614248"/>
                  <a:ext cx="772604" cy="405097"/>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30" name="Rounded Rectangle 80"/>
                <p:cNvSpPr/>
                <p:nvPr/>
              </p:nvSpPr>
              <p:spPr>
                <a:xfrm>
                  <a:off x="24729666" y="29634981"/>
                  <a:ext cx="3085361" cy="1346518"/>
                </a:xfrm>
                <a:prstGeom prst="roundRect">
                  <a:avLst/>
                </a:prstGeom>
                <a:solidFill>
                  <a:schemeClr val="bg1">
                    <a:alpha val="2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3D modelling software </a:t>
                  </a:r>
                </a:p>
                <a:p>
                  <a:pPr algn="ctr"/>
                  <a:r>
                    <a:rPr lang="en-US" sz="1400" dirty="0">
                      <a:solidFill>
                        <a:schemeClr val="bg1"/>
                      </a:solidFill>
                    </a:rPr>
                    <a:t>e.g. </a:t>
                  </a:r>
                  <a:r>
                    <a:rPr lang="en-US" sz="1400" dirty="0" err="1">
                      <a:solidFill>
                        <a:schemeClr val="bg1"/>
                      </a:solidFill>
                    </a:rPr>
                    <a:t>SketchUp</a:t>
                  </a:r>
                  <a:r>
                    <a:rPr lang="en-US" sz="1400" dirty="0">
                      <a:solidFill>
                        <a:schemeClr val="bg1"/>
                      </a:solidFill>
                    </a:rPr>
                    <a:t>, Blender, </a:t>
                  </a:r>
                  <a:r>
                    <a:rPr lang="en-US" sz="1400" dirty="0" err="1">
                      <a:solidFill>
                        <a:schemeClr val="bg1"/>
                      </a:solidFill>
                    </a:rPr>
                    <a:t>CityEngine</a:t>
                  </a:r>
                  <a:r>
                    <a:rPr lang="en-US" sz="1400" dirty="0">
                      <a:solidFill>
                        <a:schemeClr val="bg1"/>
                      </a:solidFill>
                    </a:rPr>
                    <a:t>  </a:t>
                  </a:r>
                </a:p>
              </p:txBody>
            </p:sp>
            <p:sp>
              <p:nvSpPr>
                <p:cNvPr id="131" name="Rounded Rectangle 80"/>
                <p:cNvSpPr/>
                <p:nvPr/>
              </p:nvSpPr>
              <p:spPr>
                <a:xfrm>
                  <a:off x="24729666" y="31143538"/>
                  <a:ext cx="3085361" cy="1346518"/>
                </a:xfrm>
                <a:prstGeom prst="roundRect">
                  <a:avLst/>
                </a:prstGeom>
                <a:solidFill>
                  <a:schemeClr val="bg1">
                    <a:alpha val="25000"/>
                  </a:schemeClr>
                </a:solidFill>
                <a:ln w="508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solidFill>
                    </a:rPr>
                    <a:t>Yours?</a:t>
                  </a:r>
                </a:p>
              </p:txBody>
            </p:sp>
          </p:grpSp>
          <p:sp>
            <p:nvSpPr>
              <p:cNvPr id="132" name="Rounded Rectangle 7"/>
              <p:cNvSpPr/>
              <p:nvPr/>
            </p:nvSpPr>
            <p:spPr>
              <a:xfrm>
                <a:off x="19314654" y="36376503"/>
                <a:ext cx="1501932" cy="982619"/>
              </a:xfrm>
              <a:prstGeom prst="roundRect">
                <a:avLst/>
              </a:prstGeom>
              <a:noFill/>
              <a:ln w="508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automatic</a:t>
                </a:r>
              </a:p>
              <a:p>
                <a:pPr algn="ctr"/>
                <a:r>
                  <a:rPr lang="en-US" sz="1400" dirty="0">
                    <a:solidFill>
                      <a:schemeClr val="bg1"/>
                    </a:solidFill>
                  </a:rPr>
                  <a:t>image-based modelling</a:t>
                </a:r>
              </a:p>
            </p:txBody>
          </p:sp>
        </p:grpSp>
        <p:sp>
          <p:nvSpPr>
            <p:cNvPr id="133" name="PIJL-RECHTS 132"/>
            <p:cNvSpPr/>
            <p:nvPr/>
          </p:nvSpPr>
          <p:spPr>
            <a:xfrm>
              <a:off x="18722821" y="38001749"/>
              <a:ext cx="429224" cy="67336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grpSp>
      <p:grpSp>
        <p:nvGrpSpPr>
          <p:cNvPr id="86" name="Groep 85"/>
          <p:cNvGrpSpPr/>
          <p:nvPr/>
        </p:nvGrpSpPr>
        <p:grpSpPr>
          <a:xfrm>
            <a:off x="1368485" y="30621286"/>
            <a:ext cx="27615011" cy="2077006"/>
            <a:chOff x="4002880" y="39190238"/>
            <a:chExt cx="11215245" cy="1877589"/>
          </a:xfrm>
        </p:grpSpPr>
        <p:sp>
          <p:nvSpPr>
            <p:cNvPr id="142" name="Tekstvak 141"/>
            <p:cNvSpPr txBox="1"/>
            <p:nvPr/>
          </p:nvSpPr>
          <p:spPr>
            <a:xfrm>
              <a:off x="4002880" y="39190238"/>
              <a:ext cx="11215245" cy="584775"/>
            </a:xfrm>
            <a:prstGeom prst="rect">
              <a:avLst/>
            </a:prstGeom>
            <a:noFill/>
          </p:spPr>
          <p:txBody>
            <a:bodyPr wrap="square" rtlCol="0">
              <a:spAutoFit/>
            </a:bodyPr>
            <a:lstStyle/>
            <a:p>
              <a:r>
                <a:rPr lang="en-US" sz="3200" spc="600" dirty="0">
                  <a:solidFill>
                    <a:schemeClr val="bg1"/>
                  </a:solidFill>
                  <a:latin typeface="Kozuka Gothic Pro L" pitchFamily="34" charset="-128"/>
                  <a:ea typeface="Kozuka Gothic Pro L" pitchFamily="34" charset="-128"/>
                </a:rPr>
                <a:t>REUSABLE TOOLS</a:t>
              </a:r>
              <a:endParaRPr lang="nl-NL" sz="3200" spc="600" dirty="0">
                <a:solidFill>
                  <a:schemeClr val="bg1"/>
                </a:solidFill>
                <a:latin typeface="Kozuka Gothic Pro L" pitchFamily="34" charset="-128"/>
                <a:ea typeface="Kozuka Gothic Pro L" pitchFamily="34" charset="-128"/>
              </a:endParaRPr>
            </a:p>
          </p:txBody>
        </p:sp>
        <p:sp>
          <p:nvSpPr>
            <p:cNvPr id="143" name="Tekstvak 142"/>
            <p:cNvSpPr txBox="1"/>
            <p:nvPr/>
          </p:nvSpPr>
          <p:spPr>
            <a:xfrm>
              <a:off x="4002881" y="39982744"/>
              <a:ext cx="9109652" cy="1085083"/>
            </a:xfrm>
            <a:prstGeom prst="rect">
              <a:avLst/>
            </a:prstGeom>
            <a:noFill/>
          </p:spPr>
          <p:txBody>
            <a:bodyPr wrap="square" rtlCol="0">
              <a:spAutoFit/>
            </a:bodyPr>
            <a:lstStyle/>
            <a:p>
              <a:pPr algn="just"/>
              <a:r>
                <a:rPr lang="en-US" sz="2400" dirty="0">
                  <a:solidFill>
                    <a:schemeClr val="bg1"/>
                  </a:solidFill>
                  <a:latin typeface="Calibri Light" panose="020F0302020204030204" pitchFamily="34" charset="0"/>
                </a:rPr>
                <a:t>The 3D GIS for Mapping the Via </a:t>
              </a:r>
              <a:r>
                <a:rPr lang="en-US" sz="2400" dirty="0" err="1">
                  <a:solidFill>
                    <a:schemeClr val="bg1"/>
                  </a:solidFill>
                  <a:latin typeface="Calibri Light" panose="020F0302020204030204" pitchFamily="34" charset="0"/>
                </a:rPr>
                <a:t>Appia</a:t>
              </a:r>
              <a:r>
                <a:rPr lang="en-US" sz="2400" dirty="0">
                  <a:solidFill>
                    <a:schemeClr val="bg1"/>
                  </a:solidFill>
                  <a:latin typeface="Calibri Light" panose="020F0302020204030204" pitchFamily="34" charset="0"/>
                </a:rPr>
                <a:t> has been developed in close collaboration with the various archaeologists involved. The system is now in place and ready to be used by our research team, both staff and students. All components developed in the project are open-source and thus available and reusable by other research teams. We invite other researchers to use and enrich the code and components we have developed.</a:t>
              </a:r>
              <a:endParaRPr lang="nl-NL" sz="2400" dirty="0">
                <a:solidFill>
                  <a:schemeClr val="bg1"/>
                </a:solidFill>
                <a:latin typeface="Calibri Light" panose="020F0302020204030204" pitchFamily="34" charset="0"/>
              </a:endParaRPr>
            </a:p>
          </p:txBody>
        </p:sp>
      </p:grpSp>
      <p:grpSp>
        <p:nvGrpSpPr>
          <p:cNvPr id="83" name="Groep 82"/>
          <p:cNvGrpSpPr/>
          <p:nvPr/>
        </p:nvGrpSpPr>
        <p:grpSpPr>
          <a:xfrm>
            <a:off x="13532050" y="16939766"/>
            <a:ext cx="15415471" cy="1633538"/>
            <a:chOff x="1332479" y="18642263"/>
            <a:chExt cx="11143212" cy="1633538"/>
          </a:xfrm>
        </p:grpSpPr>
        <p:sp>
          <p:nvSpPr>
            <p:cNvPr id="146" name="Tekstvak 145"/>
            <p:cNvSpPr txBox="1"/>
            <p:nvPr/>
          </p:nvSpPr>
          <p:spPr>
            <a:xfrm>
              <a:off x="1332507" y="18642263"/>
              <a:ext cx="9914164" cy="584775"/>
            </a:xfrm>
            <a:prstGeom prst="rect">
              <a:avLst/>
            </a:prstGeom>
            <a:noFill/>
          </p:spPr>
          <p:txBody>
            <a:bodyPr wrap="square" rtlCol="0">
              <a:spAutoFit/>
            </a:bodyPr>
            <a:lstStyle/>
            <a:p>
              <a:r>
                <a:rPr lang="en-US" sz="3200" spc="600" dirty="0">
                  <a:solidFill>
                    <a:schemeClr val="bg1"/>
                  </a:solidFill>
                  <a:latin typeface="Kozuka Gothic Pro L" pitchFamily="34" charset="-128"/>
                  <a:ea typeface="Kozuka Gothic Pro L" pitchFamily="34" charset="-128"/>
                </a:rPr>
                <a:t>3D GIS FRAMEWORK</a:t>
              </a:r>
              <a:endParaRPr lang="nl-NL" sz="3200" spc="600" dirty="0">
                <a:solidFill>
                  <a:schemeClr val="bg1"/>
                </a:solidFill>
                <a:latin typeface="Kozuka Gothic Pro L" pitchFamily="34" charset="-128"/>
                <a:ea typeface="Kozuka Gothic Pro L" pitchFamily="34" charset="-128"/>
              </a:endParaRPr>
            </a:p>
          </p:txBody>
        </p:sp>
        <p:sp>
          <p:nvSpPr>
            <p:cNvPr id="147" name="Tekstvak 146"/>
            <p:cNvSpPr txBox="1"/>
            <p:nvPr/>
          </p:nvSpPr>
          <p:spPr>
            <a:xfrm>
              <a:off x="1332479" y="19444804"/>
              <a:ext cx="11143212" cy="830997"/>
            </a:xfrm>
            <a:prstGeom prst="rect">
              <a:avLst/>
            </a:prstGeom>
            <a:noFill/>
          </p:spPr>
          <p:txBody>
            <a:bodyPr wrap="square" rtlCol="0">
              <a:spAutoFit/>
            </a:bodyPr>
            <a:lstStyle/>
            <a:p>
              <a:pPr algn="just"/>
              <a:r>
                <a:rPr lang="en-GB" sz="2400" dirty="0">
                  <a:solidFill>
                    <a:schemeClr val="bg1"/>
                  </a:solidFill>
                  <a:latin typeface="Calibri Light" pitchFamily="34" charset="0"/>
                </a:rPr>
                <a:t>The framework for the 3D GIS consists of various components which can be grouped in four parts. They are all part of an infrastructure that makes them accessible via the internet as services.</a:t>
              </a:r>
              <a:endParaRPr lang="nl-NL" sz="2400" dirty="0">
                <a:solidFill>
                  <a:schemeClr val="bg1"/>
                </a:solidFill>
                <a:latin typeface="Calibri Light" pitchFamily="34" charset="0"/>
              </a:endParaRPr>
            </a:p>
          </p:txBody>
        </p:sp>
      </p:grpSp>
      <p:grpSp>
        <p:nvGrpSpPr>
          <p:cNvPr id="148" name="Groep 147"/>
          <p:cNvGrpSpPr/>
          <p:nvPr/>
        </p:nvGrpSpPr>
        <p:grpSpPr>
          <a:xfrm>
            <a:off x="2214531" y="16829803"/>
            <a:ext cx="26732990" cy="5234159"/>
            <a:chOff x="2214531" y="16829803"/>
            <a:chExt cx="26732990" cy="5234159"/>
          </a:xfrm>
        </p:grpSpPr>
        <p:grpSp>
          <p:nvGrpSpPr>
            <p:cNvPr id="82" name="Groep 81"/>
            <p:cNvGrpSpPr/>
            <p:nvPr/>
          </p:nvGrpSpPr>
          <p:grpSpPr>
            <a:xfrm>
              <a:off x="13532083" y="18811974"/>
              <a:ext cx="15415438" cy="3251988"/>
              <a:chOff x="14491915" y="21037111"/>
              <a:chExt cx="12673408" cy="3251988"/>
            </a:xfrm>
          </p:grpSpPr>
          <p:sp>
            <p:nvSpPr>
              <p:cNvPr id="29" name="Tekstvak 28"/>
              <p:cNvSpPr txBox="1"/>
              <p:nvPr/>
            </p:nvSpPr>
            <p:spPr>
              <a:xfrm>
                <a:off x="15340216" y="21188683"/>
                <a:ext cx="11321507" cy="584775"/>
              </a:xfrm>
              <a:prstGeom prst="rect">
                <a:avLst/>
              </a:prstGeom>
              <a:noFill/>
            </p:spPr>
            <p:txBody>
              <a:bodyPr wrap="square" rtlCol="0">
                <a:spAutoFit/>
              </a:bodyPr>
              <a:lstStyle/>
              <a:p>
                <a:r>
                  <a:rPr lang="en-US" sz="3200" spc="600" dirty="0">
                    <a:solidFill>
                      <a:schemeClr val="bg1"/>
                    </a:solidFill>
                    <a:latin typeface="Kozuka Gothic Pro L" pitchFamily="34" charset="-128"/>
                    <a:ea typeface="Kozuka Gothic Pro L" pitchFamily="34" charset="-128"/>
                  </a:rPr>
                  <a:t>data acquisition &amp; processing</a:t>
                </a:r>
                <a:endParaRPr lang="nl-NL" sz="3200" spc="600" dirty="0">
                  <a:solidFill>
                    <a:schemeClr val="bg1"/>
                  </a:solidFill>
                  <a:latin typeface="Kozuka Gothic Pro L" pitchFamily="34" charset="-128"/>
                  <a:ea typeface="Kozuka Gothic Pro L" pitchFamily="34" charset="-128"/>
                </a:endParaRPr>
              </a:p>
            </p:txBody>
          </p:sp>
          <p:sp>
            <p:nvSpPr>
              <p:cNvPr id="39" name="Tekstvak 38"/>
              <p:cNvSpPr txBox="1"/>
              <p:nvPr/>
            </p:nvSpPr>
            <p:spPr>
              <a:xfrm>
                <a:off x="15340216" y="21980775"/>
                <a:ext cx="11825107" cy="2308324"/>
              </a:xfrm>
              <a:prstGeom prst="rect">
                <a:avLst/>
              </a:prstGeom>
              <a:noFill/>
            </p:spPr>
            <p:txBody>
              <a:bodyPr wrap="square" rtlCol="0">
                <a:spAutoFit/>
              </a:bodyPr>
              <a:lstStyle/>
              <a:p>
                <a:pPr algn="just"/>
                <a:r>
                  <a:rPr lang="en-GB" sz="2400" dirty="0">
                    <a:solidFill>
                      <a:schemeClr val="bg1"/>
                    </a:solidFill>
                    <a:latin typeface="Calibri Light" pitchFamily="34" charset="0"/>
                  </a:rPr>
                  <a:t>The reference point cloud of the study area was laser scanned using </a:t>
                </a:r>
                <a:r>
                  <a:rPr lang="en-GB" sz="2400" dirty="0" err="1">
                    <a:solidFill>
                      <a:schemeClr val="bg1"/>
                    </a:solidFill>
                    <a:latin typeface="Calibri Light" pitchFamily="34" charset="0"/>
                  </a:rPr>
                  <a:t>Fugro´s</a:t>
                </a:r>
                <a:r>
                  <a:rPr lang="en-GB" sz="2400" dirty="0">
                    <a:solidFill>
                      <a:schemeClr val="bg1"/>
                    </a:solidFill>
                    <a:latin typeface="Calibri Light" pitchFamily="34" charset="0"/>
                  </a:rPr>
                  <a:t> DRIVE-MAP service. In order to generate more detailed 3D representations of the archaeological objects, image-based modelling techniques were applied using Visual </a:t>
                </a:r>
                <a:r>
                  <a:rPr lang="en-GB" sz="2400" dirty="0" err="1">
                    <a:solidFill>
                      <a:schemeClr val="bg1"/>
                    </a:solidFill>
                    <a:latin typeface="Calibri Light" pitchFamily="34" charset="0"/>
                  </a:rPr>
                  <a:t>SfM</a:t>
                </a:r>
                <a:r>
                  <a:rPr lang="en-GB" sz="2400" dirty="0">
                    <a:solidFill>
                      <a:schemeClr val="bg1"/>
                    </a:solidFill>
                    <a:latin typeface="Calibri Light" pitchFamily="34" charset="0"/>
                  </a:rPr>
                  <a:t> components. To integrate these captures in the laser point cloud, both automatic and manual alignment functionalities have been implemented. Functionality to identify objects in 3D and to link these to a relational database has been implemented, which is essential to allow the </a:t>
                </a:r>
                <a:r>
                  <a:rPr lang="en-GB" sz="2400" dirty="0" err="1">
                    <a:solidFill>
                      <a:schemeClr val="bg1"/>
                    </a:solidFill>
                    <a:latin typeface="Calibri Light" pitchFamily="34" charset="0"/>
                  </a:rPr>
                  <a:t>systematical</a:t>
                </a:r>
                <a:r>
                  <a:rPr lang="en-GB" sz="2400" dirty="0">
                    <a:solidFill>
                      <a:schemeClr val="bg1"/>
                    </a:solidFill>
                    <a:latin typeface="Calibri Light" pitchFamily="34" charset="0"/>
                  </a:rPr>
                  <a:t> querying of the objects based on their fieldwork attributes.</a:t>
                </a:r>
                <a:endParaRPr lang="nl-NL" sz="2400" dirty="0">
                  <a:solidFill>
                    <a:schemeClr val="bg1"/>
                  </a:solidFill>
                  <a:latin typeface="Calibri Light" pitchFamily="34" charset="0"/>
                </a:endParaRPr>
              </a:p>
            </p:txBody>
          </p:sp>
          <p:sp>
            <p:nvSpPr>
              <p:cNvPr id="74" name="Tekstvak 73"/>
              <p:cNvSpPr txBox="1"/>
              <p:nvPr/>
            </p:nvSpPr>
            <p:spPr>
              <a:xfrm>
                <a:off x="14491915" y="21037111"/>
                <a:ext cx="1128380" cy="923330"/>
              </a:xfrm>
              <a:prstGeom prst="rect">
                <a:avLst/>
              </a:prstGeom>
              <a:noFill/>
            </p:spPr>
            <p:txBody>
              <a:bodyPr wrap="square" rtlCol="0">
                <a:spAutoFit/>
              </a:bodyPr>
              <a:lstStyle/>
              <a:p>
                <a:r>
                  <a:rPr lang="nl-NL" sz="5400" dirty="0">
                    <a:solidFill>
                      <a:schemeClr val="bg1"/>
                    </a:solidFill>
                    <a:latin typeface="Kozuka Gothic Pro L"/>
                    <a:ea typeface="Kozuka Gothic Pro L"/>
                  </a:rPr>
                  <a:t>Ⓐ</a:t>
                </a:r>
                <a:endParaRPr lang="nl-NL" sz="5400" dirty="0">
                  <a:solidFill>
                    <a:schemeClr val="bg1"/>
                  </a:solidFill>
                </a:endParaRPr>
              </a:p>
            </p:txBody>
          </p:sp>
        </p:grpSp>
        <p:sp>
          <p:nvSpPr>
            <p:cNvPr id="97" name="Vrije vorm 96"/>
            <p:cNvSpPr/>
            <p:nvPr/>
          </p:nvSpPr>
          <p:spPr>
            <a:xfrm>
              <a:off x="9739387" y="18132853"/>
              <a:ext cx="3923818" cy="1111169"/>
            </a:xfrm>
            <a:custGeom>
              <a:avLst/>
              <a:gdLst>
                <a:gd name="connsiteX0" fmla="*/ 3923818 w 3923818"/>
                <a:gd name="connsiteY0" fmla="*/ 1111169 h 1111169"/>
                <a:gd name="connsiteX1" fmla="*/ 2152891 w 3923818"/>
                <a:gd name="connsiteY1" fmla="*/ 914400 h 1111169"/>
                <a:gd name="connsiteX2" fmla="*/ 0 w 3923818"/>
                <a:gd name="connsiteY2" fmla="*/ 0 h 1111169"/>
              </a:gdLst>
              <a:ahLst/>
              <a:cxnLst>
                <a:cxn ang="0">
                  <a:pos x="connsiteX0" y="connsiteY0"/>
                </a:cxn>
                <a:cxn ang="0">
                  <a:pos x="connsiteX1" y="connsiteY1"/>
                </a:cxn>
                <a:cxn ang="0">
                  <a:pos x="connsiteX2" y="connsiteY2"/>
                </a:cxn>
              </a:cxnLst>
              <a:rect l="l" t="t" r="r" b="b"/>
              <a:pathLst>
                <a:path w="3923818" h="1111169">
                  <a:moveTo>
                    <a:pt x="3923818" y="1111169"/>
                  </a:moveTo>
                  <a:cubicBezTo>
                    <a:pt x="3365339" y="1105382"/>
                    <a:pt x="2806861" y="1099595"/>
                    <a:pt x="2152891" y="914400"/>
                  </a:cubicBezTo>
                  <a:cubicBezTo>
                    <a:pt x="1498921" y="729205"/>
                    <a:pt x="749460" y="364602"/>
                    <a:pt x="0" y="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4" name="Vrije vorm 163"/>
            <p:cNvSpPr/>
            <p:nvPr/>
          </p:nvSpPr>
          <p:spPr>
            <a:xfrm rot="533795" flipH="1" flipV="1">
              <a:off x="2740397" y="17442047"/>
              <a:ext cx="6090104" cy="2063545"/>
            </a:xfrm>
            <a:custGeom>
              <a:avLst/>
              <a:gdLst>
                <a:gd name="connsiteX0" fmla="*/ 0 w 6357480"/>
                <a:gd name="connsiteY0" fmla="*/ 1737360 h 2294427"/>
                <a:gd name="connsiteX1" fmla="*/ 2811780 w 6357480"/>
                <a:gd name="connsiteY1" fmla="*/ 2240280 h 2294427"/>
                <a:gd name="connsiteX2" fmla="*/ 5783580 w 6357480"/>
                <a:gd name="connsiteY2" fmla="*/ 594360 h 2294427"/>
                <a:gd name="connsiteX3" fmla="*/ 6355080 w 6357480"/>
                <a:gd name="connsiteY3" fmla="*/ 0 h 2294427"/>
              </a:gdLst>
              <a:ahLst/>
              <a:cxnLst>
                <a:cxn ang="0">
                  <a:pos x="connsiteX0" y="connsiteY0"/>
                </a:cxn>
                <a:cxn ang="0">
                  <a:pos x="connsiteX1" y="connsiteY1"/>
                </a:cxn>
                <a:cxn ang="0">
                  <a:pos x="connsiteX2" y="connsiteY2"/>
                </a:cxn>
                <a:cxn ang="0">
                  <a:pos x="connsiteX3" y="connsiteY3"/>
                </a:cxn>
              </a:cxnLst>
              <a:rect l="l" t="t" r="r" b="b"/>
              <a:pathLst>
                <a:path w="6357480" h="2294427">
                  <a:moveTo>
                    <a:pt x="0" y="1737360"/>
                  </a:moveTo>
                  <a:cubicBezTo>
                    <a:pt x="923925" y="2084070"/>
                    <a:pt x="1847850" y="2430780"/>
                    <a:pt x="2811780" y="2240280"/>
                  </a:cubicBezTo>
                  <a:cubicBezTo>
                    <a:pt x="3775710" y="2049780"/>
                    <a:pt x="5193030" y="967740"/>
                    <a:pt x="5783580" y="594360"/>
                  </a:cubicBezTo>
                  <a:cubicBezTo>
                    <a:pt x="6374130" y="220980"/>
                    <a:pt x="6364605" y="110490"/>
                    <a:pt x="6355080" y="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41" name="Picture 17" descr="C:\Users\Rens\Dropbox\eScienceCenter-SPINlab\Shared MAURICE-RENS\POSTER_SIENA\afbeeldingen\P1120197.JPG"/>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l="21085" t="10856" r="12057"/>
            <a:stretch/>
          </p:blipFill>
          <p:spPr bwMode="auto">
            <a:xfrm>
              <a:off x="2214531" y="16829803"/>
              <a:ext cx="3600000" cy="3600000"/>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pic>
          <p:nvPicPr>
            <p:cNvPr id="1040" name="Picture 16" descr="C:\Users\Rens\Dropbox\eScienceCenter-SPINlab\Shared MAURICE-RENS\POSTER_SIENA\afbeeldingen\2013-03-10 15.59.05_edit.jp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8472" t="5109" r="29363" b="12005"/>
            <a:stretch/>
          </p:blipFill>
          <p:spPr bwMode="auto">
            <a:xfrm>
              <a:off x="8035343" y="16829803"/>
              <a:ext cx="3600000" cy="3600000"/>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grpSp>
      <p:grpSp>
        <p:nvGrpSpPr>
          <p:cNvPr id="149" name="Groep 148"/>
          <p:cNvGrpSpPr/>
          <p:nvPr/>
        </p:nvGrpSpPr>
        <p:grpSpPr>
          <a:xfrm>
            <a:off x="5150665" y="20108518"/>
            <a:ext cx="23796859" cy="4587787"/>
            <a:chOff x="5150665" y="20108518"/>
            <a:chExt cx="23796859" cy="4587787"/>
          </a:xfrm>
        </p:grpSpPr>
        <p:grpSp>
          <p:nvGrpSpPr>
            <p:cNvPr id="84" name="Groep 83"/>
            <p:cNvGrpSpPr/>
            <p:nvPr/>
          </p:nvGrpSpPr>
          <p:grpSpPr>
            <a:xfrm>
              <a:off x="13532093" y="22196350"/>
              <a:ext cx="15415431" cy="2499955"/>
              <a:chOff x="2970636" y="27813414"/>
              <a:chExt cx="12319498" cy="2499955"/>
            </a:xfrm>
          </p:grpSpPr>
          <p:grpSp>
            <p:nvGrpSpPr>
              <p:cNvPr id="22" name="Groep 21"/>
              <p:cNvGrpSpPr/>
              <p:nvPr/>
            </p:nvGrpSpPr>
            <p:grpSpPr>
              <a:xfrm>
                <a:off x="3802517" y="27961881"/>
                <a:ext cx="11487617" cy="2351488"/>
                <a:chOff x="14094508" y="18027146"/>
                <a:chExt cx="12160221" cy="2351488"/>
              </a:xfrm>
            </p:grpSpPr>
            <p:sp>
              <p:nvSpPr>
                <p:cNvPr id="32" name="Tekstvak 31"/>
                <p:cNvSpPr txBox="1"/>
                <p:nvPr/>
              </p:nvSpPr>
              <p:spPr>
                <a:xfrm>
                  <a:off x="14094508" y="18027146"/>
                  <a:ext cx="7611901" cy="584775"/>
                </a:xfrm>
                <a:prstGeom prst="rect">
                  <a:avLst/>
                </a:prstGeom>
                <a:noFill/>
              </p:spPr>
              <p:txBody>
                <a:bodyPr wrap="square" rtlCol="0">
                  <a:spAutoFit/>
                </a:bodyPr>
                <a:lstStyle/>
                <a:p>
                  <a:r>
                    <a:rPr lang="en-US" sz="3200" spc="600" dirty="0">
                      <a:solidFill>
                        <a:schemeClr val="bg1"/>
                      </a:solidFill>
                      <a:latin typeface="Kozuka Gothic Pro L" pitchFamily="34" charset="-128"/>
                      <a:ea typeface="Kozuka Gothic Pro L" pitchFamily="34" charset="-128"/>
                    </a:rPr>
                    <a:t>analytical tools</a:t>
                  </a:r>
                  <a:endParaRPr lang="nl-NL" sz="3200" spc="600" dirty="0">
                    <a:solidFill>
                      <a:schemeClr val="bg1"/>
                    </a:solidFill>
                    <a:latin typeface="Kozuka Gothic Pro L" pitchFamily="34" charset="-128"/>
                    <a:ea typeface="Kozuka Gothic Pro L" pitchFamily="34" charset="-128"/>
                  </a:endParaRPr>
                </a:p>
              </p:txBody>
            </p:sp>
            <p:sp>
              <p:nvSpPr>
                <p:cNvPr id="45" name="Tekstvak 44"/>
                <p:cNvSpPr txBox="1"/>
                <p:nvPr/>
              </p:nvSpPr>
              <p:spPr>
                <a:xfrm>
                  <a:off x="14094508" y="18808974"/>
                  <a:ext cx="12160221" cy="1569660"/>
                </a:xfrm>
                <a:prstGeom prst="rect">
                  <a:avLst/>
                </a:prstGeom>
                <a:noFill/>
              </p:spPr>
              <p:txBody>
                <a:bodyPr wrap="square" rtlCol="0">
                  <a:spAutoFit/>
                </a:bodyPr>
                <a:lstStyle/>
                <a:p>
                  <a:pPr algn="just"/>
                  <a:r>
                    <a:rPr lang="en-GB" sz="2400" dirty="0">
                      <a:solidFill>
                        <a:schemeClr val="bg1"/>
                      </a:solidFill>
                      <a:latin typeface="Calibri Light" pitchFamily="34" charset="0"/>
                    </a:rPr>
                    <a:t>To systematically analyse the study area, the infrastructure offers processing and viewing services on which both a desktop (based on </a:t>
                  </a:r>
                  <a:r>
                    <a:rPr lang="en-GB" sz="2400" dirty="0" err="1">
                      <a:solidFill>
                        <a:schemeClr val="bg1"/>
                      </a:solidFill>
                      <a:latin typeface="Calibri Light" pitchFamily="34" charset="0"/>
                    </a:rPr>
                    <a:t>OpenSceneGraph</a:t>
                  </a:r>
                  <a:r>
                    <a:rPr lang="en-GB" sz="2400" dirty="0">
                      <a:solidFill>
                        <a:schemeClr val="bg1"/>
                      </a:solidFill>
                      <a:latin typeface="Calibri Light" pitchFamily="34" charset="0"/>
                    </a:rPr>
                    <a:t>) and a web client (based on </a:t>
                  </a:r>
                  <a:r>
                    <a:rPr lang="en-GB" sz="2400" dirty="0" err="1">
                      <a:solidFill>
                        <a:schemeClr val="bg1"/>
                      </a:solidFill>
                      <a:latin typeface="Calibri Light" pitchFamily="34" charset="0"/>
                    </a:rPr>
                    <a:t>WebGL</a:t>
                  </a:r>
                  <a:r>
                    <a:rPr lang="en-GB" sz="2400" dirty="0">
                      <a:solidFill>
                        <a:schemeClr val="bg1"/>
                      </a:solidFill>
                      <a:latin typeface="Calibri Light" pitchFamily="34" charset="0"/>
                    </a:rPr>
                    <a:t> </a:t>
                  </a:r>
                  <a:r>
                    <a:rPr lang="en-GB" sz="2400" dirty="0" err="1">
                      <a:solidFill>
                        <a:schemeClr val="bg1"/>
                      </a:solidFill>
                      <a:latin typeface="Calibri Light" pitchFamily="34" charset="0"/>
                    </a:rPr>
                    <a:t>potree</a:t>
                  </a:r>
                  <a:r>
                    <a:rPr lang="en-GB" sz="2400" dirty="0">
                      <a:solidFill>
                        <a:schemeClr val="bg1"/>
                      </a:solidFill>
                      <a:latin typeface="Calibri Light" pitchFamily="34" charset="0"/>
                    </a:rPr>
                    <a:t>) have been developed. These clients offer functionalities to query the archaeological objects based on their attributes, integrate 2D mapping services, visualise 3D sections and to measure distances, angles and volumes. </a:t>
                  </a:r>
                  <a:endParaRPr lang="nl-NL" sz="2400" dirty="0">
                    <a:solidFill>
                      <a:schemeClr val="bg1"/>
                    </a:solidFill>
                    <a:latin typeface="Calibri Light" pitchFamily="34" charset="0"/>
                  </a:endParaRPr>
                </a:p>
              </p:txBody>
            </p:sp>
          </p:grpSp>
          <p:sp>
            <p:nvSpPr>
              <p:cNvPr id="136" name="Tekstvak 135"/>
              <p:cNvSpPr txBox="1"/>
              <p:nvPr/>
            </p:nvSpPr>
            <p:spPr>
              <a:xfrm>
                <a:off x="2970636" y="27813414"/>
                <a:ext cx="1128380" cy="923330"/>
              </a:xfrm>
              <a:prstGeom prst="rect">
                <a:avLst/>
              </a:prstGeom>
              <a:noFill/>
            </p:spPr>
            <p:txBody>
              <a:bodyPr wrap="square" rtlCol="0">
                <a:spAutoFit/>
              </a:bodyPr>
              <a:lstStyle/>
              <a:p>
                <a:r>
                  <a:rPr lang="nl-NL" sz="5400" dirty="0">
                    <a:solidFill>
                      <a:schemeClr val="bg1"/>
                    </a:solidFill>
                    <a:latin typeface="Kozuka Gothic Pro L"/>
                    <a:ea typeface="Kozuka Gothic Pro L"/>
                  </a:rPr>
                  <a:t>Ⓑ</a:t>
                </a:r>
                <a:endParaRPr lang="nl-NL" sz="5400" dirty="0">
                  <a:solidFill>
                    <a:schemeClr val="bg1"/>
                  </a:solidFill>
                </a:endParaRPr>
              </a:p>
            </p:txBody>
          </p:sp>
        </p:grpSp>
        <p:grpSp>
          <p:nvGrpSpPr>
            <p:cNvPr id="145" name="Groep 144"/>
            <p:cNvGrpSpPr/>
            <p:nvPr/>
          </p:nvGrpSpPr>
          <p:grpSpPr>
            <a:xfrm>
              <a:off x="5150665" y="20108518"/>
              <a:ext cx="8488951" cy="3600000"/>
              <a:chOff x="5150665" y="20108518"/>
              <a:chExt cx="8488951" cy="3600000"/>
            </a:xfrm>
          </p:grpSpPr>
          <p:sp>
            <p:nvSpPr>
              <p:cNvPr id="1024" name="Vrije vorm 1023"/>
              <p:cNvSpPr/>
              <p:nvPr/>
            </p:nvSpPr>
            <p:spPr>
              <a:xfrm rot="21421824">
                <a:off x="7746754" y="21700208"/>
                <a:ext cx="5892862" cy="1063442"/>
              </a:xfrm>
              <a:custGeom>
                <a:avLst/>
                <a:gdLst>
                  <a:gd name="connsiteX0" fmla="*/ 5555848 w 5555848"/>
                  <a:gd name="connsiteY0" fmla="*/ 1620456 h 1620456"/>
                  <a:gd name="connsiteX1" fmla="*/ 2465407 w 5555848"/>
                  <a:gd name="connsiteY1" fmla="*/ 1169043 h 1620456"/>
                  <a:gd name="connsiteX2" fmla="*/ 0 w 5555848"/>
                  <a:gd name="connsiteY2" fmla="*/ 0 h 1620456"/>
                </a:gdLst>
                <a:ahLst/>
                <a:cxnLst>
                  <a:cxn ang="0">
                    <a:pos x="connsiteX0" y="connsiteY0"/>
                  </a:cxn>
                  <a:cxn ang="0">
                    <a:pos x="connsiteX1" y="connsiteY1"/>
                  </a:cxn>
                  <a:cxn ang="0">
                    <a:pos x="connsiteX2" y="connsiteY2"/>
                  </a:cxn>
                </a:cxnLst>
                <a:rect l="l" t="t" r="r" b="b"/>
                <a:pathLst>
                  <a:path w="5555848" h="1620456">
                    <a:moveTo>
                      <a:pt x="5555848" y="1620456"/>
                    </a:moveTo>
                    <a:cubicBezTo>
                      <a:pt x="4473615" y="1529787"/>
                      <a:pt x="3391382" y="1439119"/>
                      <a:pt x="2465407" y="1169043"/>
                    </a:cubicBezTo>
                    <a:cubicBezTo>
                      <a:pt x="1539432" y="898967"/>
                      <a:pt x="769716" y="449483"/>
                      <a:pt x="0" y="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42" name="Picture 18" descr="C:\Users\Rens\Dropbox\eScienceCenter-SPINlab\Shared MAURICE-RENS\POSTER_SIENA\afbeeldingen\ViaAppia_00001 (2).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20" r="28036"/>
              <a:stretch/>
            </p:blipFill>
            <p:spPr bwMode="auto">
              <a:xfrm>
                <a:off x="5150665" y="20108518"/>
                <a:ext cx="3600000" cy="3600000"/>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grpSp>
      </p:grpSp>
      <p:grpSp>
        <p:nvGrpSpPr>
          <p:cNvPr id="160" name="Groep 159"/>
          <p:cNvGrpSpPr/>
          <p:nvPr/>
        </p:nvGrpSpPr>
        <p:grpSpPr>
          <a:xfrm>
            <a:off x="13532092" y="24788638"/>
            <a:ext cx="14784959" cy="3672008"/>
            <a:chOff x="13532092" y="24788638"/>
            <a:chExt cx="14784959" cy="3672008"/>
          </a:xfrm>
        </p:grpSpPr>
        <p:grpSp>
          <p:nvGrpSpPr>
            <p:cNvPr id="77" name="Groep 76"/>
            <p:cNvGrpSpPr/>
            <p:nvPr/>
          </p:nvGrpSpPr>
          <p:grpSpPr>
            <a:xfrm>
              <a:off x="13532092" y="24788638"/>
              <a:ext cx="14423868" cy="3241719"/>
              <a:chOff x="2970635" y="28885543"/>
              <a:chExt cx="11527074" cy="3241719"/>
            </a:xfrm>
          </p:grpSpPr>
          <p:grpSp>
            <p:nvGrpSpPr>
              <p:cNvPr id="19" name="Groep 18"/>
              <p:cNvGrpSpPr/>
              <p:nvPr/>
            </p:nvGrpSpPr>
            <p:grpSpPr>
              <a:xfrm>
                <a:off x="3802517" y="29037110"/>
                <a:ext cx="10695192" cy="3090152"/>
                <a:chOff x="928543" y="24502346"/>
                <a:chExt cx="11321398" cy="3090152"/>
              </a:xfrm>
            </p:grpSpPr>
            <p:sp>
              <p:nvSpPr>
                <p:cNvPr id="33" name="Tekstvak 32"/>
                <p:cNvSpPr txBox="1"/>
                <p:nvPr/>
              </p:nvSpPr>
              <p:spPr>
                <a:xfrm>
                  <a:off x="928543" y="24502346"/>
                  <a:ext cx="11321398" cy="584775"/>
                </a:xfrm>
                <a:prstGeom prst="rect">
                  <a:avLst/>
                </a:prstGeom>
                <a:noFill/>
              </p:spPr>
              <p:txBody>
                <a:bodyPr wrap="square" rtlCol="0">
                  <a:spAutoFit/>
                </a:bodyPr>
                <a:lstStyle/>
                <a:p>
                  <a:r>
                    <a:rPr lang="en-US" sz="3200" spc="600" dirty="0">
                      <a:solidFill>
                        <a:schemeClr val="bg1"/>
                      </a:solidFill>
                      <a:latin typeface="Kozuka Gothic Pro L" pitchFamily="34" charset="-128"/>
                      <a:ea typeface="Kozuka Gothic Pro L" pitchFamily="34" charset="-128"/>
                    </a:rPr>
                    <a:t>archaeological reconstructions</a:t>
                  </a:r>
                  <a:endParaRPr lang="nl-NL" sz="3200" spc="600" dirty="0">
                    <a:solidFill>
                      <a:schemeClr val="bg1"/>
                    </a:solidFill>
                    <a:latin typeface="Kozuka Gothic Pro L" pitchFamily="34" charset="-128"/>
                    <a:ea typeface="Kozuka Gothic Pro L" pitchFamily="34" charset="-128"/>
                  </a:endParaRPr>
                </a:p>
              </p:txBody>
            </p:sp>
            <p:sp>
              <p:nvSpPr>
                <p:cNvPr id="42" name="Tekstvak 41"/>
                <p:cNvSpPr txBox="1"/>
                <p:nvPr/>
              </p:nvSpPr>
              <p:spPr>
                <a:xfrm>
                  <a:off x="928543" y="25284174"/>
                  <a:ext cx="7804741" cy="2308324"/>
                </a:xfrm>
                <a:prstGeom prst="rect">
                  <a:avLst/>
                </a:prstGeom>
                <a:noFill/>
              </p:spPr>
              <p:txBody>
                <a:bodyPr wrap="square" rtlCol="0">
                  <a:spAutoFit/>
                </a:bodyPr>
                <a:lstStyle/>
                <a:p>
                  <a:pPr algn="just"/>
                  <a:r>
                    <a:rPr lang="en-GB" sz="2400" dirty="0">
                      <a:solidFill>
                        <a:schemeClr val="bg1"/>
                      </a:solidFill>
                      <a:latin typeface="Calibri Light" pitchFamily="34" charset="0"/>
                    </a:rPr>
                    <a:t>To produce archaeological 3D reconstructions, the infrastructure offers functionalities to download sections of the dataset. This allows researchers to use the data in dedicated 3D modelling software. In addition, the infrastructure offers functionality to upload multiple hypothetical 3D reconstructions. These reconstructions are presented as a service, allowing to be visualised in both the web and desktop client.</a:t>
                  </a:r>
                  <a:endParaRPr lang="nl-NL" sz="2400" dirty="0">
                    <a:solidFill>
                      <a:schemeClr val="bg1"/>
                    </a:solidFill>
                    <a:latin typeface="Calibri Light" pitchFamily="34" charset="0"/>
                  </a:endParaRPr>
                </a:p>
              </p:txBody>
            </p:sp>
          </p:grpSp>
          <p:sp>
            <p:nvSpPr>
              <p:cNvPr id="138" name="Tekstvak 137"/>
              <p:cNvSpPr txBox="1"/>
              <p:nvPr/>
            </p:nvSpPr>
            <p:spPr>
              <a:xfrm>
                <a:off x="2970635" y="28885543"/>
                <a:ext cx="1128380" cy="923330"/>
              </a:xfrm>
              <a:prstGeom prst="rect">
                <a:avLst/>
              </a:prstGeom>
              <a:noFill/>
            </p:spPr>
            <p:txBody>
              <a:bodyPr wrap="square" rtlCol="0">
                <a:spAutoFit/>
              </a:bodyPr>
              <a:lstStyle/>
              <a:p>
                <a:r>
                  <a:rPr lang="nl-NL" sz="5400" dirty="0">
                    <a:solidFill>
                      <a:schemeClr val="bg1"/>
                    </a:solidFill>
                    <a:latin typeface="Kozuka Gothic Pro L"/>
                    <a:ea typeface="Kozuka Gothic Pro L"/>
                  </a:rPr>
                  <a:t>Ⓒ</a:t>
                </a:r>
                <a:endParaRPr lang="nl-NL" sz="5400" dirty="0">
                  <a:solidFill>
                    <a:schemeClr val="bg1"/>
                  </a:solidFill>
                </a:endParaRPr>
              </a:p>
            </p:txBody>
          </p:sp>
        </p:grpSp>
        <p:grpSp>
          <p:nvGrpSpPr>
            <p:cNvPr id="144" name="Groep 143"/>
            <p:cNvGrpSpPr/>
            <p:nvPr/>
          </p:nvGrpSpPr>
          <p:grpSpPr>
            <a:xfrm>
              <a:off x="18596371" y="24860646"/>
              <a:ext cx="9720680" cy="3600000"/>
              <a:chOff x="18596371" y="24860646"/>
              <a:chExt cx="9720680" cy="3600000"/>
            </a:xfrm>
          </p:grpSpPr>
          <p:sp>
            <p:nvSpPr>
              <p:cNvPr id="172" name="Boog 171"/>
              <p:cNvSpPr/>
              <p:nvPr/>
            </p:nvSpPr>
            <p:spPr>
              <a:xfrm>
                <a:off x="18596371" y="25580726"/>
                <a:ext cx="6264696" cy="1186151"/>
              </a:xfrm>
              <a:prstGeom prst="arc">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043" name="Picture 19" descr="C:\Users\Rens\Dropbox\eScienceCenter-SPINlab\Shared MAURICE-RENS\POSTER_SIENA\afbeeldingen\P1120645 augmented.JP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1918" r="17307" b="5632"/>
              <a:stretch/>
            </p:blipFill>
            <p:spPr bwMode="auto">
              <a:xfrm>
                <a:off x="24717051" y="24860646"/>
                <a:ext cx="3600000" cy="3600000"/>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grpSp>
      </p:grpSp>
      <p:grpSp>
        <p:nvGrpSpPr>
          <p:cNvPr id="159" name="Groep 158"/>
          <p:cNvGrpSpPr/>
          <p:nvPr/>
        </p:nvGrpSpPr>
        <p:grpSpPr>
          <a:xfrm>
            <a:off x="13532051" y="28101006"/>
            <a:ext cx="14785000" cy="4669294"/>
            <a:chOff x="13532051" y="28101006"/>
            <a:chExt cx="14785000" cy="4669294"/>
          </a:xfrm>
        </p:grpSpPr>
        <p:grpSp>
          <p:nvGrpSpPr>
            <p:cNvPr id="78" name="Groep 77"/>
            <p:cNvGrpSpPr/>
            <p:nvPr/>
          </p:nvGrpSpPr>
          <p:grpSpPr>
            <a:xfrm>
              <a:off x="13532051" y="28101006"/>
              <a:ext cx="14586635" cy="2877664"/>
              <a:chOff x="2970635" y="36230359"/>
              <a:chExt cx="12247490" cy="2877664"/>
            </a:xfrm>
          </p:grpSpPr>
          <p:grpSp>
            <p:nvGrpSpPr>
              <p:cNvPr id="23" name="Groep 22"/>
              <p:cNvGrpSpPr/>
              <p:nvPr/>
            </p:nvGrpSpPr>
            <p:grpSpPr>
              <a:xfrm>
                <a:off x="3844680" y="36376503"/>
                <a:ext cx="11373445" cy="2731520"/>
                <a:chOff x="13966412" y="33094415"/>
                <a:chExt cx="7944510" cy="2731520"/>
              </a:xfrm>
            </p:grpSpPr>
            <p:sp>
              <p:nvSpPr>
                <p:cNvPr id="57" name="Tekstvak 56"/>
                <p:cNvSpPr txBox="1"/>
                <p:nvPr/>
              </p:nvSpPr>
              <p:spPr>
                <a:xfrm>
                  <a:off x="13966412" y="33094415"/>
                  <a:ext cx="7944510" cy="584775"/>
                </a:xfrm>
                <a:prstGeom prst="rect">
                  <a:avLst/>
                </a:prstGeom>
                <a:noFill/>
              </p:spPr>
              <p:txBody>
                <a:bodyPr wrap="square" rtlCol="0">
                  <a:spAutoFit/>
                </a:bodyPr>
                <a:lstStyle/>
                <a:p>
                  <a:r>
                    <a:rPr lang="en-US" sz="3200" spc="600" dirty="0">
                      <a:solidFill>
                        <a:schemeClr val="bg1"/>
                      </a:solidFill>
                      <a:latin typeface="Kozuka Gothic Pro L" pitchFamily="34" charset="-128"/>
                      <a:ea typeface="Kozuka Gothic Pro L" pitchFamily="34" charset="-128"/>
                    </a:rPr>
                    <a:t>presenting and sharing the results</a:t>
                  </a:r>
                  <a:endParaRPr lang="nl-NL" sz="3200" spc="600" dirty="0">
                    <a:solidFill>
                      <a:schemeClr val="bg1"/>
                    </a:solidFill>
                    <a:latin typeface="Kozuka Gothic Pro L" pitchFamily="34" charset="-128"/>
                    <a:ea typeface="Kozuka Gothic Pro L" pitchFamily="34" charset="-128"/>
                  </a:endParaRPr>
                </a:p>
              </p:txBody>
            </p:sp>
            <p:sp>
              <p:nvSpPr>
                <p:cNvPr id="58" name="Tekstvak 57"/>
                <p:cNvSpPr txBox="1"/>
                <p:nvPr/>
              </p:nvSpPr>
              <p:spPr>
                <a:xfrm>
                  <a:off x="13966412" y="33886943"/>
                  <a:ext cx="5410990" cy="1938992"/>
                </a:xfrm>
                <a:prstGeom prst="rect">
                  <a:avLst/>
                </a:prstGeom>
                <a:noFill/>
              </p:spPr>
              <p:txBody>
                <a:bodyPr wrap="square" rtlCol="0">
                  <a:spAutoFit/>
                </a:bodyPr>
                <a:lstStyle/>
                <a:p>
                  <a:pPr algn="just"/>
                  <a:r>
                    <a:rPr lang="en-GB" sz="2400" dirty="0">
                      <a:solidFill>
                        <a:schemeClr val="bg1"/>
                      </a:solidFill>
                      <a:latin typeface="Calibri Light" pitchFamily="34" charset="0"/>
                    </a:rPr>
                    <a:t>Especially the web viewer offers clear opportunities to share the research results with other scholars and a broader public. The viewer allows people to browse through the dataset in 3D, without having to install software on the local machine. Furthermore we have developed services which are accessible through an Oculus Rift.  </a:t>
                  </a:r>
                  <a:endParaRPr lang="nl-NL" sz="2400" dirty="0">
                    <a:solidFill>
                      <a:schemeClr val="bg1"/>
                    </a:solidFill>
                    <a:latin typeface="Calibri Light" pitchFamily="34" charset="0"/>
                  </a:endParaRPr>
                </a:p>
              </p:txBody>
            </p:sp>
          </p:grpSp>
          <p:sp>
            <p:nvSpPr>
              <p:cNvPr id="140" name="Tekstvak 139"/>
              <p:cNvSpPr txBox="1"/>
              <p:nvPr/>
            </p:nvSpPr>
            <p:spPr>
              <a:xfrm>
                <a:off x="2970635" y="36230359"/>
                <a:ext cx="1128380" cy="923330"/>
              </a:xfrm>
              <a:prstGeom prst="rect">
                <a:avLst/>
              </a:prstGeom>
              <a:noFill/>
            </p:spPr>
            <p:txBody>
              <a:bodyPr wrap="square" rtlCol="0">
                <a:spAutoFit/>
              </a:bodyPr>
              <a:lstStyle/>
              <a:p>
                <a:r>
                  <a:rPr lang="nl-NL" sz="5400" dirty="0">
                    <a:solidFill>
                      <a:schemeClr val="bg1"/>
                    </a:solidFill>
                    <a:latin typeface="Kozuka Gothic Pro L"/>
                    <a:ea typeface="Kozuka Gothic Pro L"/>
                  </a:rPr>
                  <a:t>Ⓓ</a:t>
                </a:r>
                <a:endParaRPr lang="nl-NL" sz="5400" dirty="0">
                  <a:solidFill>
                    <a:schemeClr val="bg1"/>
                  </a:solidFill>
                </a:endParaRPr>
              </a:p>
            </p:txBody>
          </p:sp>
        </p:grpSp>
        <p:grpSp>
          <p:nvGrpSpPr>
            <p:cNvPr id="158" name="Groep 157"/>
            <p:cNvGrpSpPr/>
            <p:nvPr/>
          </p:nvGrpSpPr>
          <p:grpSpPr>
            <a:xfrm>
              <a:off x="20648599" y="28890676"/>
              <a:ext cx="7668452" cy="3879624"/>
              <a:chOff x="20648599" y="28890676"/>
              <a:chExt cx="7668452" cy="3879624"/>
            </a:xfrm>
          </p:grpSpPr>
          <p:cxnSp>
            <p:nvCxnSpPr>
              <p:cNvPr id="187" name="Rechte verbindingslijn 186"/>
              <p:cNvCxnSpPr/>
              <p:nvPr/>
            </p:nvCxnSpPr>
            <p:spPr>
              <a:xfrm>
                <a:off x="22731082" y="28890676"/>
                <a:ext cx="3297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8" name="Boog 187"/>
              <p:cNvSpPr/>
              <p:nvPr/>
            </p:nvSpPr>
            <p:spPr>
              <a:xfrm>
                <a:off x="20648599" y="28890676"/>
                <a:ext cx="4788531" cy="2449502"/>
              </a:xfrm>
              <a:prstGeom prst="arc">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044" name="Picture 20" descr="C:\Users\Rens\Dropbox\eScienceCenter-SPINlab\Shared MAURICE-RENS\POSTER_SIENA\afbeeldingen\web viewer screen.PNG"/>
              <p:cNvPicPr>
                <a:picLocks noChangeAspect="1" noChangeArrowheads="1"/>
              </p:cNvPicPr>
              <p:nvPr/>
            </p:nvPicPr>
            <p:blipFill rotWithShape="1">
              <a:blip r:embed="rId19" cstate="print">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20983" t="130" r="22767" b="-130"/>
              <a:stretch/>
            </p:blipFill>
            <p:spPr bwMode="auto">
              <a:xfrm>
                <a:off x="24717051" y="29170300"/>
                <a:ext cx="3600000" cy="3600000"/>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836506390"/>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2812</TotalTime>
  <Words>835</Words>
  <Application>Microsoft Office PowerPoint</Application>
  <PresentationFormat>Aangepast</PresentationFormat>
  <Paragraphs>70</Paragraphs>
  <Slides>1</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1</vt:i4>
      </vt:variant>
    </vt:vector>
  </HeadingPairs>
  <TitlesOfParts>
    <vt:vector size="8" baseType="lpstr">
      <vt:lpstr>Arial</vt:lpstr>
      <vt:lpstr>Calibri</vt:lpstr>
      <vt:lpstr>Calibri Light</vt:lpstr>
      <vt:lpstr>Kozuka Gothic Pro EL</vt:lpstr>
      <vt:lpstr>Kozuka Gothic Pro L</vt:lpstr>
      <vt:lpstr>Wingdings 3</vt:lpstr>
      <vt:lpstr>Kantoorthema</vt:lpstr>
      <vt:lpstr>PowerPoint-presentatie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Rens</dc:creator>
  <cp:lastModifiedBy>Maurice de Kleijn</cp:lastModifiedBy>
  <cp:revision>86</cp:revision>
  <cp:lastPrinted>2015-03-24T14:34:22Z</cp:lastPrinted>
  <dcterms:created xsi:type="dcterms:W3CDTF">2015-03-24T11:27:45Z</dcterms:created>
  <dcterms:modified xsi:type="dcterms:W3CDTF">2024-12-05T10:14:35Z</dcterms:modified>
</cp:coreProperties>
</file>